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1"/>
  </p:notesMasterIdLst>
  <p:sldIdLst>
    <p:sldId id="256" r:id="rId2"/>
    <p:sldId id="258" r:id="rId3"/>
    <p:sldId id="259" r:id="rId4"/>
    <p:sldId id="267" r:id="rId5"/>
    <p:sldId id="261" r:id="rId6"/>
    <p:sldId id="263" r:id="rId7"/>
    <p:sldId id="307" r:id="rId8"/>
    <p:sldId id="317" r:id="rId9"/>
    <p:sldId id="321" r:id="rId10"/>
    <p:sldId id="312" r:id="rId11"/>
    <p:sldId id="322" r:id="rId12"/>
    <p:sldId id="327" r:id="rId13"/>
    <p:sldId id="323" r:id="rId14"/>
    <p:sldId id="330" r:id="rId15"/>
    <p:sldId id="335" r:id="rId16"/>
    <p:sldId id="331" r:id="rId17"/>
    <p:sldId id="332" r:id="rId18"/>
    <p:sldId id="278" r:id="rId19"/>
    <p:sldId id="318" r:id="rId20"/>
  </p:sldIdLst>
  <p:sldSz cx="9144000" cy="5143500" type="screen16x9"/>
  <p:notesSz cx="6858000" cy="9144000"/>
  <p:embeddedFontLst>
    <p:embeddedFont>
      <p:font typeface="Roboto Condensed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0CE988-EA30-4351-B3C0-948B686800EA}">
  <a:tblStyle styleId="{780CE988-EA30-4351-B3C0-948B686800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86357"/>
  </p:normalViewPr>
  <p:slideViewPr>
    <p:cSldViewPr snapToGrid="0" snapToObjects="1">
      <p:cViewPr varScale="1">
        <p:scale>
          <a:sx n="127" d="100"/>
          <a:sy n="127" d="100"/>
        </p:scale>
        <p:origin x="696" y="176"/>
      </p:cViewPr>
      <p:guideLst/>
    </p:cSldViewPr>
  </p:slideViewPr>
  <p:outlineViewPr>
    <p:cViewPr>
      <p:scale>
        <a:sx n="33" d="100"/>
        <a:sy n="33" d="100"/>
      </p:scale>
      <p:origin x="0" y="-72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c1da7a6ad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c1da7a6ad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915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9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c1da7a6ad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c1da7a6ad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24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138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c1da7a6ad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c1da7a6ad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15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c1da7a6ad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c1da7a6ad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844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053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82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c1da7a6ad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8c1da7a6ad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c1da7a6a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c1da7a6a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13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98feb88a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98feb88a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c1da7a6ad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c1da7a6ad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24c63a543_0_3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24c63a543_0_3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98feb88a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98feb88a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24c63a5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24c63a5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7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24c63a5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24c63a5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430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2510" y="740560"/>
            <a:ext cx="3975600" cy="25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6200"/>
            </a:lvl1pPr>
            <a:lvl2pPr lvl="1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1424" y="3474675"/>
            <a:ext cx="30684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"/>
              <a:buNone/>
              <a:defRPr sz="24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"/>
              <a:buNone/>
              <a:defRPr sz="24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"/>
              <a:buNone/>
              <a:defRPr sz="24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"/>
              <a:buNone/>
              <a:defRPr sz="24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"/>
              <a:buNone/>
              <a:defRPr sz="24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"/>
              <a:buNone/>
              <a:defRPr sz="24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"/>
              <a:buNone/>
              <a:defRPr sz="24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"/>
              <a:buNone/>
              <a:defRPr sz="24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"/>
              <a:buNone/>
              <a:defRPr sz="24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_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4"/>
          <p:cNvGrpSpPr/>
          <p:nvPr/>
        </p:nvGrpSpPr>
        <p:grpSpPr>
          <a:xfrm>
            <a:off x="7780524" y="4"/>
            <a:ext cx="1368120" cy="2511095"/>
            <a:chOff x="7780524" y="4"/>
            <a:chExt cx="1368120" cy="2511095"/>
          </a:xfrm>
        </p:grpSpPr>
        <p:sp>
          <p:nvSpPr>
            <p:cNvPr id="262" name="Google Shape;262;p24"/>
            <p:cNvSpPr/>
            <p:nvPr/>
          </p:nvSpPr>
          <p:spPr>
            <a:xfrm>
              <a:off x="8095768" y="4"/>
              <a:ext cx="1052876" cy="1932658"/>
            </a:xfrm>
            <a:custGeom>
              <a:avLst/>
              <a:gdLst/>
              <a:ahLst/>
              <a:cxnLst/>
              <a:rect l="l" t="t" r="r" b="b"/>
              <a:pathLst>
                <a:path w="10377" h="19048" extrusionOk="0">
                  <a:moveTo>
                    <a:pt x="0" y="1"/>
                  </a:moveTo>
                  <a:lnTo>
                    <a:pt x="10377" y="19048"/>
                  </a:lnTo>
                  <a:lnTo>
                    <a:pt x="10377" y="1336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8402388" y="4"/>
              <a:ext cx="746257" cy="1369541"/>
            </a:xfrm>
            <a:custGeom>
              <a:avLst/>
              <a:gdLst/>
              <a:ahLst/>
              <a:cxnLst/>
              <a:rect l="l" t="t" r="r" b="b"/>
              <a:pathLst>
                <a:path w="7355" h="13498" extrusionOk="0">
                  <a:moveTo>
                    <a:pt x="0" y="1"/>
                  </a:moveTo>
                  <a:lnTo>
                    <a:pt x="7355" y="13498"/>
                  </a:lnTo>
                  <a:lnTo>
                    <a:pt x="7355" y="781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7780524" y="4"/>
              <a:ext cx="1368120" cy="2511095"/>
            </a:xfrm>
            <a:custGeom>
              <a:avLst/>
              <a:gdLst/>
              <a:ahLst/>
              <a:cxnLst/>
              <a:rect l="l" t="t" r="r" b="b"/>
              <a:pathLst>
                <a:path w="13484" h="24749" extrusionOk="0">
                  <a:moveTo>
                    <a:pt x="1" y="1"/>
                  </a:moveTo>
                  <a:lnTo>
                    <a:pt x="13484" y="24748"/>
                  </a:lnTo>
                  <a:lnTo>
                    <a:pt x="13484" y="19062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24"/>
          <p:cNvGrpSpPr/>
          <p:nvPr/>
        </p:nvGrpSpPr>
        <p:grpSpPr>
          <a:xfrm>
            <a:off x="4540" y="4"/>
            <a:ext cx="1432955" cy="2560711"/>
            <a:chOff x="4540" y="4"/>
            <a:chExt cx="1432955" cy="2560711"/>
          </a:xfrm>
        </p:grpSpPr>
        <p:sp>
          <p:nvSpPr>
            <p:cNvPr id="266" name="Google Shape;266;p24"/>
            <p:cNvSpPr/>
            <p:nvPr/>
          </p:nvSpPr>
          <p:spPr>
            <a:xfrm>
              <a:off x="4540" y="4"/>
              <a:ext cx="1117711" cy="1997492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40" y="4"/>
              <a:ext cx="811193" cy="1449189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540" y="4"/>
              <a:ext cx="1432955" cy="2560711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2_3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5"/>
          <p:cNvGrpSpPr/>
          <p:nvPr/>
        </p:nvGrpSpPr>
        <p:grpSpPr>
          <a:xfrm>
            <a:off x="24" y="1019099"/>
            <a:ext cx="1003266" cy="3573196"/>
            <a:chOff x="22" y="1019094"/>
            <a:chExt cx="1276744" cy="3573196"/>
          </a:xfrm>
        </p:grpSpPr>
        <p:sp>
          <p:nvSpPr>
            <p:cNvPr id="271" name="Google Shape;271;p25"/>
            <p:cNvSpPr/>
            <p:nvPr/>
          </p:nvSpPr>
          <p:spPr>
            <a:xfrm>
              <a:off x="532" y="1467948"/>
              <a:ext cx="959749" cy="2687376"/>
            </a:xfrm>
            <a:custGeom>
              <a:avLst/>
              <a:gdLst/>
              <a:ahLst/>
              <a:cxnLst/>
              <a:rect l="l" t="t" r="r" b="b"/>
              <a:pathLst>
                <a:path w="9419" h="34133" extrusionOk="0">
                  <a:moveTo>
                    <a:pt x="0" y="0"/>
                  </a:moveTo>
                  <a:lnTo>
                    <a:pt x="0" y="5687"/>
                  </a:lnTo>
                  <a:lnTo>
                    <a:pt x="6331" y="17308"/>
                  </a:lnTo>
                  <a:lnTo>
                    <a:pt x="0" y="28630"/>
                  </a:lnTo>
                  <a:lnTo>
                    <a:pt x="0" y="34133"/>
                  </a:lnTo>
                  <a:lnTo>
                    <a:pt x="9418" y="17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22" y="1904913"/>
              <a:ext cx="652332" cy="1824941"/>
            </a:xfrm>
            <a:custGeom>
              <a:avLst/>
              <a:gdLst/>
              <a:ahLst/>
              <a:cxnLst/>
              <a:rect l="l" t="t" r="r" b="b"/>
              <a:pathLst>
                <a:path w="6402" h="23179" extrusionOk="0">
                  <a:moveTo>
                    <a:pt x="1" y="0"/>
                  </a:moveTo>
                  <a:lnTo>
                    <a:pt x="1" y="5682"/>
                  </a:lnTo>
                  <a:lnTo>
                    <a:pt x="3314" y="11758"/>
                  </a:lnTo>
                  <a:lnTo>
                    <a:pt x="1" y="17675"/>
                  </a:lnTo>
                  <a:lnTo>
                    <a:pt x="1" y="23178"/>
                  </a:lnTo>
                  <a:lnTo>
                    <a:pt x="6401" y="117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32" y="1019094"/>
              <a:ext cx="1276235" cy="3573196"/>
            </a:xfrm>
            <a:custGeom>
              <a:avLst/>
              <a:gdLst/>
              <a:ahLst/>
              <a:cxnLst/>
              <a:rect l="l" t="t" r="r" b="b"/>
              <a:pathLst>
                <a:path w="12525" h="45384" extrusionOk="0">
                  <a:moveTo>
                    <a:pt x="0" y="1"/>
                  </a:moveTo>
                  <a:lnTo>
                    <a:pt x="0" y="5687"/>
                  </a:lnTo>
                  <a:lnTo>
                    <a:pt x="9437" y="23009"/>
                  </a:lnTo>
                  <a:lnTo>
                    <a:pt x="0" y="39881"/>
                  </a:lnTo>
                  <a:lnTo>
                    <a:pt x="0" y="45384"/>
                  </a:lnTo>
                  <a:lnTo>
                    <a:pt x="12525" y="22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5"/>
          <p:cNvGrpSpPr/>
          <p:nvPr/>
        </p:nvGrpSpPr>
        <p:grpSpPr>
          <a:xfrm flipH="1">
            <a:off x="8140724" y="1019099"/>
            <a:ext cx="1003266" cy="3573196"/>
            <a:chOff x="22" y="1019094"/>
            <a:chExt cx="1276744" cy="3573196"/>
          </a:xfrm>
        </p:grpSpPr>
        <p:sp>
          <p:nvSpPr>
            <p:cNvPr id="275" name="Google Shape;275;p25"/>
            <p:cNvSpPr/>
            <p:nvPr/>
          </p:nvSpPr>
          <p:spPr>
            <a:xfrm>
              <a:off x="532" y="1467948"/>
              <a:ext cx="959749" cy="2687376"/>
            </a:xfrm>
            <a:custGeom>
              <a:avLst/>
              <a:gdLst/>
              <a:ahLst/>
              <a:cxnLst/>
              <a:rect l="l" t="t" r="r" b="b"/>
              <a:pathLst>
                <a:path w="9419" h="34133" extrusionOk="0">
                  <a:moveTo>
                    <a:pt x="0" y="0"/>
                  </a:moveTo>
                  <a:lnTo>
                    <a:pt x="0" y="5687"/>
                  </a:lnTo>
                  <a:lnTo>
                    <a:pt x="6331" y="17308"/>
                  </a:lnTo>
                  <a:lnTo>
                    <a:pt x="0" y="28630"/>
                  </a:lnTo>
                  <a:lnTo>
                    <a:pt x="0" y="34133"/>
                  </a:lnTo>
                  <a:lnTo>
                    <a:pt x="9418" y="17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22" y="1904913"/>
              <a:ext cx="652332" cy="1824941"/>
            </a:xfrm>
            <a:custGeom>
              <a:avLst/>
              <a:gdLst/>
              <a:ahLst/>
              <a:cxnLst/>
              <a:rect l="l" t="t" r="r" b="b"/>
              <a:pathLst>
                <a:path w="6402" h="23179" extrusionOk="0">
                  <a:moveTo>
                    <a:pt x="1" y="0"/>
                  </a:moveTo>
                  <a:lnTo>
                    <a:pt x="1" y="5682"/>
                  </a:lnTo>
                  <a:lnTo>
                    <a:pt x="3314" y="11758"/>
                  </a:lnTo>
                  <a:lnTo>
                    <a:pt x="1" y="17675"/>
                  </a:lnTo>
                  <a:lnTo>
                    <a:pt x="1" y="23178"/>
                  </a:lnTo>
                  <a:lnTo>
                    <a:pt x="6401" y="117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32" y="1019094"/>
              <a:ext cx="1276235" cy="3573196"/>
            </a:xfrm>
            <a:custGeom>
              <a:avLst/>
              <a:gdLst/>
              <a:ahLst/>
              <a:cxnLst/>
              <a:rect l="l" t="t" r="r" b="b"/>
              <a:pathLst>
                <a:path w="12525" h="45384" extrusionOk="0">
                  <a:moveTo>
                    <a:pt x="0" y="1"/>
                  </a:moveTo>
                  <a:lnTo>
                    <a:pt x="0" y="5687"/>
                  </a:lnTo>
                  <a:lnTo>
                    <a:pt x="9437" y="23009"/>
                  </a:lnTo>
                  <a:lnTo>
                    <a:pt x="0" y="39881"/>
                  </a:lnTo>
                  <a:lnTo>
                    <a:pt x="0" y="45384"/>
                  </a:lnTo>
                  <a:lnTo>
                    <a:pt x="12525" y="22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6"/>
          <p:cNvGrpSpPr/>
          <p:nvPr/>
        </p:nvGrpSpPr>
        <p:grpSpPr>
          <a:xfrm>
            <a:off x="198" y="1591300"/>
            <a:ext cx="947279" cy="3552101"/>
            <a:chOff x="198" y="1591300"/>
            <a:chExt cx="947279" cy="3552101"/>
          </a:xfrm>
        </p:grpSpPr>
        <p:sp>
          <p:nvSpPr>
            <p:cNvPr id="280" name="Google Shape;280;p26"/>
            <p:cNvSpPr/>
            <p:nvPr/>
          </p:nvSpPr>
          <p:spPr>
            <a:xfrm>
              <a:off x="198" y="2161172"/>
              <a:ext cx="685676" cy="2948936"/>
            </a:xfrm>
            <a:custGeom>
              <a:avLst/>
              <a:gdLst/>
              <a:ahLst/>
              <a:cxnLst/>
              <a:rect l="l" t="t" r="r" b="b"/>
              <a:pathLst>
                <a:path w="8141" h="29496" extrusionOk="0">
                  <a:moveTo>
                    <a:pt x="1" y="1"/>
                  </a:moveTo>
                  <a:lnTo>
                    <a:pt x="1" y="5683"/>
                  </a:lnTo>
                  <a:lnTo>
                    <a:pt x="5053" y="14960"/>
                  </a:lnTo>
                  <a:lnTo>
                    <a:pt x="1" y="23992"/>
                  </a:lnTo>
                  <a:lnTo>
                    <a:pt x="1" y="29495"/>
                  </a:lnTo>
                  <a:lnTo>
                    <a:pt x="8140" y="149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198" y="2716147"/>
              <a:ext cx="431148" cy="1853583"/>
            </a:xfrm>
            <a:custGeom>
              <a:avLst/>
              <a:gdLst/>
              <a:ahLst/>
              <a:cxnLst/>
              <a:rect l="l" t="t" r="r" b="b"/>
              <a:pathLst>
                <a:path w="5119" h="18540" extrusionOk="0">
                  <a:moveTo>
                    <a:pt x="1" y="0"/>
                  </a:moveTo>
                  <a:lnTo>
                    <a:pt x="1" y="5682"/>
                  </a:lnTo>
                  <a:lnTo>
                    <a:pt x="2031" y="9409"/>
                  </a:lnTo>
                  <a:lnTo>
                    <a:pt x="1" y="13037"/>
                  </a:lnTo>
                  <a:lnTo>
                    <a:pt x="1" y="18540"/>
                  </a:lnTo>
                  <a:lnTo>
                    <a:pt x="5118" y="9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198" y="1591300"/>
              <a:ext cx="947279" cy="3552101"/>
            </a:xfrm>
            <a:custGeom>
              <a:avLst/>
              <a:gdLst/>
              <a:ahLst/>
              <a:cxnLst/>
              <a:rect l="l" t="t" r="r" b="b"/>
              <a:pathLst>
                <a:path w="11247" h="35529" extrusionOk="0">
                  <a:moveTo>
                    <a:pt x="1" y="0"/>
                  </a:moveTo>
                  <a:lnTo>
                    <a:pt x="1" y="5687"/>
                  </a:lnTo>
                  <a:lnTo>
                    <a:pt x="8159" y="20660"/>
                  </a:lnTo>
                  <a:lnTo>
                    <a:pt x="1" y="35247"/>
                  </a:lnTo>
                  <a:lnTo>
                    <a:pt x="1" y="35529"/>
                  </a:lnTo>
                  <a:lnTo>
                    <a:pt x="2919" y="35529"/>
                  </a:lnTo>
                  <a:lnTo>
                    <a:pt x="11247" y="206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6"/>
          <p:cNvGrpSpPr/>
          <p:nvPr/>
        </p:nvGrpSpPr>
        <p:grpSpPr>
          <a:xfrm>
            <a:off x="8195713" y="597125"/>
            <a:ext cx="947288" cy="3908220"/>
            <a:chOff x="8187751" y="597125"/>
            <a:chExt cx="947288" cy="3908220"/>
          </a:xfrm>
        </p:grpSpPr>
        <p:sp>
          <p:nvSpPr>
            <p:cNvPr id="284" name="Google Shape;284;p26"/>
            <p:cNvSpPr/>
            <p:nvPr/>
          </p:nvSpPr>
          <p:spPr>
            <a:xfrm>
              <a:off x="8460495" y="1152001"/>
              <a:ext cx="674540" cy="2783973"/>
            </a:xfrm>
            <a:custGeom>
              <a:avLst/>
              <a:gdLst/>
              <a:ahLst/>
              <a:cxnLst/>
              <a:rect l="l" t="t" r="r" b="b"/>
              <a:pathLst>
                <a:path w="7684" h="27846" extrusionOk="0">
                  <a:moveTo>
                    <a:pt x="7684" y="0"/>
                  </a:moveTo>
                  <a:lnTo>
                    <a:pt x="0" y="13737"/>
                  </a:lnTo>
                  <a:lnTo>
                    <a:pt x="7684" y="27845"/>
                  </a:lnTo>
                  <a:lnTo>
                    <a:pt x="7684" y="22159"/>
                  </a:lnTo>
                  <a:lnTo>
                    <a:pt x="3088" y="13723"/>
                  </a:lnTo>
                  <a:lnTo>
                    <a:pt x="7684" y="5504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8725690" y="1692280"/>
              <a:ext cx="409341" cy="1688720"/>
            </a:xfrm>
            <a:custGeom>
              <a:avLst/>
              <a:gdLst/>
              <a:ahLst/>
              <a:cxnLst/>
              <a:rect l="l" t="t" r="r" b="b"/>
              <a:pathLst>
                <a:path w="4663" h="16891" extrusionOk="0">
                  <a:moveTo>
                    <a:pt x="4663" y="1"/>
                  </a:moveTo>
                  <a:lnTo>
                    <a:pt x="1" y="8333"/>
                  </a:lnTo>
                  <a:lnTo>
                    <a:pt x="4663" y="16891"/>
                  </a:lnTo>
                  <a:lnTo>
                    <a:pt x="4663" y="11205"/>
                  </a:lnTo>
                  <a:lnTo>
                    <a:pt x="3088" y="8319"/>
                  </a:lnTo>
                  <a:lnTo>
                    <a:pt x="4663" y="5504"/>
                  </a:lnTo>
                  <a:lnTo>
                    <a:pt x="46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8187751" y="597125"/>
              <a:ext cx="947288" cy="3908220"/>
            </a:xfrm>
            <a:custGeom>
              <a:avLst/>
              <a:gdLst/>
              <a:ahLst/>
              <a:cxnLst/>
              <a:rect l="l" t="t" r="r" b="b"/>
              <a:pathLst>
                <a:path w="10791" h="39091" extrusionOk="0">
                  <a:moveTo>
                    <a:pt x="10791" y="0"/>
                  </a:moveTo>
                  <a:lnTo>
                    <a:pt x="1" y="19287"/>
                  </a:lnTo>
                  <a:lnTo>
                    <a:pt x="10791" y="39091"/>
                  </a:lnTo>
                  <a:lnTo>
                    <a:pt x="10791" y="33409"/>
                  </a:lnTo>
                  <a:lnTo>
                    <a:pt x="3088" y="19273"/>
                  </a:lnTo>
                  <a:lnTo>
                    <a:pt x="10791" y="5503"/>
                  </a:lnTo>
                  <a:lnTo>
                    <a:pt x="1079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726225" y="3651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body" idx="1"/>
          </p:nvPr>
        </p:nvSpPr>
        <p:spPr>
          <a:xfrm>
            <a:off x="2068800" y="1918450"/>
            <a:ext cx="5006400" cy="16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❖"/>
              <a:defRPr sz="18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➢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◆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➢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◆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9"/>
          <p:cNvGrpSpPr/>
          <p:nvPr/>
        </p:nvGrpSpPr>
        <p:grpSpPr>
          <a:xfrm>
            <a:off x="22" y="1019094"/>
            <a:ext cx="9143955" cy="3757823"/>
            <a:chOff x="3495000" y="3037300"/>
            <a:chExt cx="2243475" cy="1193225"/>
          </a:xfrm>
        </p:grpSpPr>
        <p:sp>
          <p:nvSpPr>
            <p:cNvPr id="306" name="Google Shape;306;p29"/>
            <p:cNvSpPr/>
            <p:nvPr/>
          </p:nvSpPr>
          <p:spPr>
            <a:xfrm>
              <a:off x="5499575" y="3222825"/>
              <a:ext cx="238900" cy="865200"/>
            </a:xfrm>
            <a:custGeom>
              <a:avLst/>
              <a:gdLst/>
              <a:ahLst/>
              <a:cxnLst/>
              <a:rect l="l" t="t" r="r" b="b"/>
              <a:pathLst>
                <a:path w="9556" h="34608" extrusionOk="0">
                  <a:moveTo>
                    <a:pt x="9555" y="0"/>
                  </a:moveTo>
                  <a:lnTo>
                    <a:pt x="1" y="17073"/>
                  </a:lnTo>
                  <a:lnTo>
                    <a:pt x="9555" y="34607"/>
                  </a:lnTo>
                  <a:lnTo>
                    <a:pt x="9555" y="28921"/>
                  </a:lnTo>
                  <a:lnTo>
                    <a:pt x="3088" y="17059"/>
                  </a:lnTo>
                  <a:lnTo>
                    <a:pt x="9555" y="5499"/>
                  </a:lnTo>
                  <a:lnTo>
                    <a:pt x="9555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5575250" y="3357925"/>
              <a:ext cx="163225" cy="591350"/>
            </a:xfrm>
            <a:custGeom>
              <a:avLst/>
              <a:gdLst/>
              <a:ahLst/>
              <a:cxnLst/>
              <a:rect l="l" t="t" r="r" b="b"/>
              <a:pathLst>
                <a:path w="6529" h="23654" extrusionOk="0">
                  <a:moveTo>
                    <a:pt x="6528" y="1"/>
                  </a:moveTo>
                  <a:lnTo>
                    <a:pt x="0" y="11669"/>
                  </a:lnTo>
                  <a:lnTo>
                    <a:pt x="6528" y="23653"/>
                  </a:lnTo>
                  <a:lnTo>
                    <a:pt x="6528" y="17972"/>
                  </a:lnTo>
                  <a:lnTo>
                    <a:pt x="3088" y="11655"/>
                  </a:lnTo>
                  <a:lnTo>
                    <a:pt x="6528" y="5504"/>
                  </a:lnTo>
                  <a:lnTo>
                    <a:pt x="652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5422050" y="3084075"/>
              <a:ext cx="316425" cy="1146450"/>
            </a:xfrm>
            <a:custGeom>
              <a:avLst/>
              <a:gdLst/>
              <a:ahLst/>
              <a:cxnLst/>
              <a:rect l="l" t="t" r="r" b="b"/>
              <a:pathLst>
                <a:path w="12657" h="45858" extrusionOk="0">
                  <a:moveTo>
                    <a:pt x="12656" y="0"/>
                  </a:moveTo>
                  <a:lnTo>
                    <a:pt x="0" y="22623"/>
                  </a:lnTo>
                  <a:lnTo>
                    <a:pt x="12656" y="45858"/>
                  </a:lnTo>
                  <a:lnTo>
                    <a:pt x="12656" y="40171"/>
                  </a:lnTo>
                  <a:lnTo>
                    <a:pt x="3088" y="22609"/>
                  </a:lnTo>
                  <a:lnTo>
                    <a:pt x="12656" y="5498"/>
                  </a:lnTo>
                  <a:lnTo>
                    <a:pt x="1265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3495125" y="3179825"/>
              <a:ext cx="235475" cy="853325"/>
            </a:xfrm>
            <a:custGeom>
              <a:avLst/>
              <a:gdLst/>
              <a:ahLst/>
              <a:cxnLst/>
              <a:rect l="l" t="t" r="r" b="b"/>
              <a:pathLst>
                <a:path w="9419" h="34133" extrusionOk="0">
                  <a:moveTo>
                    <a:pt x="0" y="0"/>
                  </a:moveTo>
                  <a:lnTo>
                    <a:pt x="0" y="5687"/>
                  </a:lnTo>
                  <a:lnTo>
                    <a:pt x="6331" y="17308"/>
                  </a:lnTo>
                  <a:lnTo>
                    <a:pt x="0" y="28630"/>
                  </a:lnTo>
                  <a:lnTo>
                    <a:pt x="0" y="34133"/>
                  </a:lnTo>
                  <a:lnTo>
                    <a:pt x="9418" y="17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3495000" y="3318575"/>
              <a:ext cx="160050" cy="579475"/>
            </a:xfrm>
            <a:custGeom>
              <a:avLst/>
              <a:gdLst/>
              <a:ahLst/>
              <a:cxnLst/>
              <a:rect l="l" t="t" r="r" b="b"/>
              <a:pathLst>
                <a:path w="6402" h="23179" extrusionOk="0">
                  <a:moveTo>
                    <a:pt x="1" y="0"/>
                  </a:moveTo>
                  <a:lnTo>
                    <a:pt x="1" y="5682"/>
                  </a:lnTo>
                  <a:lnTo>
                    <a:pt x="3314" y="11758"/>
                  </a:lnTo>
                  <a:lnTo>
                    <a:pt x="1" y="17675"/>
                  </a:lnTo>
                  <a:lnTo>
                    <a:pt x="1" y="23178"/>
                  </a:lnTo>
                  <a:lnTo>
                    <a:pt x="6401" y="117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3495125" y="3037300"/>
              <a:ext cx="313125" cy="1134600"/>
            </a:xfrm>
            <a:custGeom>
              <a:avLst/>
              <a:gdLst/>
              <a:ahLst/>
              <a:cxnLst/>
              <a:rect l="l" t="t" r="r" b="b"/>
              <a:pathLst>
                <a:path w="12525" h="45384" extrusionOk="0">
                  <a:moveTo>
                    <a:pt x="0" y="1"/>
                  </a:moveTo>
                  <a:lnTo>
                    <a:pt x="0" y="5687"/>
                  </a:lnTo>
                  <a:lnTo>
                    <a:pt x="9437" y="23009"/>
                  </a:lnTo>
                  <a:lnTo>
                    <a:pt x="0" y="39881"/>
                  </a:lnTo>
                  <a:lnTo>
                    <a:pt x="0" y="45384"/>
                  </a:lnTo>
                  <a:lnTo>
                    <a:pt x="12525" y="22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726225" y="3651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ubTitle" idx="1"/>
          </p:nvPr>
        </p:nvSpPr>
        <p:spPr>
          <a:xfrm>
            <a:off x="1466991" y="3092220"/>
            <a:ext cx="1638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2"/>
          </p:nvPr>
        </p:nvSpPr>
        <p:spPr>
          <a:xfrm>
            <a:off x="1466991" y="3391921"/>
            <a:ext cx="16380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subTitle" idx="3"/>
          </p:nvPr>
        </p:nvSpPr>
        <p:spPr>
          <a:xfrm>
            <a:off x="3752999" y="3092220"/>
            <a:ext cx="1638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4"/>
          </p:nvPr>
        </p:nvSpPr>
        <p:spPr>
          <a:xfrm>
            <a:off x="3752999" y="3391921"/>
            <a:ext cx="16380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5"/>
          </p:nvPr>
        </p:nvSpPr>
        <p:spPr>
          <a:xfrm>
            <a:off x="6039009" y="3092220"/>
            <a:ext cx="1638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ubTitle" idx="6"/>
          </p:nvPr>
        </p:nvSpPr>
        <p:spPr>
          <a:xfrm>
            <a:off x="6039009" y="3391921"/>
            <a:ext cx="16380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525888" y="2398615"/>
            <a:ext cx="608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006013" y="1003200"/>
            <a:ext cx="11286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5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7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7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7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7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7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7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7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72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29313" y="3282025"/>
            <a:ext cx="60888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4540" y="4"/>
            <a:ext cx="9144105" cy="2560711"/>
            <a:chOff x="360075" y="1852550"/>
            <a:chExt cx="2253075" cy="630950"/>
          </a:xfrm>
        </p:grpSpPr>
        <p:sp>
          <p:nvSpPr>
            <p:cNvPr id="16" name="Google Shape;16;p3"/>
            <p:cNvSpPr/>
            <p:nvPr/>
          </p:nvSpPr>
          <p:spPr>
            <a:xfrm>
              <a:off x="2353725" y="1852550"/>
              <a:ext cx="259425" cy="476200"/>
            </a:xfrm>
            <a:custGeom>
              <a:avLst/>
              <a:gdLst/>
              <a:ahLst/>
              <a:cxnLst/>
              <a:rect l="l" t="t" r="r" b="b"/>
              <a:pathLst>
                <a:path w="10377" h="19048" extrusionOk="0">
                  <a:moveTo>
                    <a:pt x="0" y="1"/>
                  </a:moveTo>
                  <a:lnTo>
                    <a:pt x="10377" y="19048"/>
                  </a:lnTo>
                  <a:lnTo>
                    <a:pt x="10377" y="1336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2429275" y="1852550"/>
              <a:ext cx="183875" cy="337450"/>
            </a:xfrm>
            <a:custGeom>
              <a:avLst/>
              <a:gdLst/>
              <a:ahLst/>
              <a:cxnLst/>
              <a:rect l="l" t="t" r="r" b="b"/>
              <a:pathLst>
                <a:path w="7355" h="13498" extrusionOk="0">
                  <a:moveTo>
                    <a:pt x="0" y="1"/>
                  </a:moveTo>
                  <a:lnTo>
                    <a:pt x="7355" y="13498"/>
                  </a:lnTo>
                  <a:lnTo>
                    <a:pt x="7355" y="781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276050" y="1852550"/>
              <a:ext cx="337100" cy="618725"/>
            </a:xfrm>
            <a:custGeom>
              <a:avLst/>
              <a:gdLst/>
              <a:ahLst/>
              <a:cxnLst/>
              <a:rect l="l" t="t" r="r" b="b"/>
              <a:pathLst>
                <a:path w="13484" h="24749" extrusionOk="0">
                  <a:moveTo>
                    <a:pt x="1" y="1"/>
                  </a:moveTo>
                  <a:lnTo>
                    <a:pt x="13484" y="24748"/>
                  </a:lnTo>
                  <a:lnTo>
                    <a:pt x="13484" y="19062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60075" y="1852550"/>
              <a:ext cx="275400" cy="492175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60075" y="1852550"/>
              <a:ext cx="199875" cy="357075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360075" y="1852550"/>
              <a:ext cx="353075" cy="630950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3"/>
          <p:cNvGrpSpPr/>
          <p:nvPr/>
        </p:nvGrpSpPr>
        <p:grpSpPr>
          <a:xfrm rot="10800000" flipH="1">
            <a:off x="4540" y="2593217"/>
            <a:ext cx="9144105" cy="2560711"/>
            <a:chOff x="360075" y="1852550"/>
            <a:chExt cx="2253075" cy="630950"/>
          </a:xfrm>
        </p:grpSpPr>
        <p:sp>
          <p:nvSpPr>
            <p:cNvPr id="23" name="Google Shape;23;p3"/>
            <p:cNvSpPr/>
            <p:nvPr/>
          </p:nvSpPr>
          <p:spPr>
            <a:xfrm>
              <a:off x="2353725" y="1852550"/>
              <a:ext cx="259425" cy="476200"/>
            </a:xfrm>
            <a:custGeom>
              <a:avLst/>
              <a:gdLst/>
              <a:ahLst/>
              <a:cxnLst/>
              <a:rect l="l" t="t" r="r" b="b"/>
              <a:pathLst>
                <a:path w="10377" h="19048" extrusionOk="0">
                  <a:moveTo>
                    <a:pt x="0" y="1"/>
                  </a:moveTo>
                  <a:lnTo>
                    <a:pt x="10377" y="19048"/>
                  </a:lnTo>
                  <a:lnTo>
                    <a:pt x="10377" y="1336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429275" y="1852550"/>
              <a:ext cx="183875" cy="337450"/>
            </a:xfrm>
            <a:custGeom>
              <a:avLst/>
              <a:gdLst/>
              <a:ahLst/>
              <a:cxnLst/>
              <a:rect l="l" t="t" r="r" b="b"/>
              <a:pathLst>
                <a:path w="7355" h="13498" extrusionOk="0">
                  <a:moveTo>
                    <a:pt x="0" y="1"/>
                  </a:moveTo>
                  <a:lnTo>
                    <a:pt x="7355" y="13498"/>
                  </a:lnTo>
                  <a:lnTo>
                    <a:pt x="7355" y="781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2276050" y="1852550"/>
              <a:ext cx="337100" cy="618725"/>
            </a:xfrm>
            <a:custGeom>
              <a:avLst/>
              <a:gdLst/>
              <a:ahLst/>
              <a:cxnLst/>
              <a:rect l="l" t="t" r="r" b="b"/>
              <a:pathLst>
                <a:path w="13484" h="24749" extrusionOk="0">
                  <a:moveTo>
                    <a:pt x="1" y="1"/>
                  </a:moveTo>
                  <a:lnTo>
                    <a:pt x="13484" y="24748"/>
                  </a:lnTo>
                  <a:lnTo>
                    <a:pt x="13484" y="19062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60075" y="1852550"/>
              <a:ext cx="275400" cy="492175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60075" y="1852550"/>
              <a:ext cx="199875" cy="357075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0075" y="1852550"/>
              <a:ext cx="353075" cy="630950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288600" y="1379825"/>
            <a:ext cx="4561500" cy="15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1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2293900" y="3069888"/>
            <a:ext cx="4561500" cy="8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>
            <a:off x="4540" y="4"/>
            <a:ext cx="9144105" cy="2560711"/>
            <a:chOff x="360075" y="1852550"/>
            <a:chExt cx="2253075" cy="630950"/>
          </a:xfrm>
        </p:grpSpPr>
        <p:sp>
          <p:nvSpPr>
            <p:cNvPr id="62" name="Google Shape;62;p8"/>
            <p:cNvSpPr/>
            <p:nvPr/>
          </p:nvSpPr>
          <p:spPr>
            <a:xfrm>
              <a:off x="2353725" y="1852550"/>
              <a:ext cx="259425" cy="476200"/>
            </a:xfrm>
            <a:custGeom>
              <a:avLst/>
              <a:gdLst/>
              <a:ahLst/>
              <a:cxnLst/>
              <a:rect l="l" t="t" r="r" b="b"/>
              <a:pathLst>
                <a:path w="10377" h="19048" extrusionOk="0">
                  <a:moveTo>
                    <a:pt x="0" y="1"/>
                  </a:moveTo>
                  <a:lnTo>
                    <a:pt x="10377" y="19048"/>
                  </a:lnTo>
                  <a:lnTo>
                    <a:pt x="10377" y="1336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2429275" y="1852550"/>
              <a:ext cx="183875" cy="337450"/>
            </a:xfrm>
            <a:custGeom>
              <a:avLst/>
              <a:gdLst/>
              <a:ahLst/>
              <a:cxnLst/>
              <a:rect l="l" t="t" r="r" b="b"/>
              <a:pathLst>
                <a:path w="7355" h="13498" extrusionOk="0">
                  <a:moveTo>
                    <a:pt x="0" y="1"/>
                  </a:moveTo>
                  <a:lnTo>
                    <a:pt x="7355" y="13498"/>
                  </a:lnTo>
                  <a:lnTo>
                    <a:pt x="7355" y="781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2276050" y="1852550"/>
              <a:ext cx="337100" cy="618725"/>
            </a:xfrm>
            <a:custGeom>
              <a:avLst/>
              <a:gdLst/>
              <a:ahLst/>
              <a:cxnLst/>
              <a:rect l="l" t="t" r="r" b="b"/>
              <a:pathLst>
                <a:path w="13484" h="24749" extrusionOk="0">
                  <a:moveTo>
                    <a:pt x="1" y="1"/>
                  </a:moveTo>
                  <a:lnTo>
                    <a:pt x="13484" y="24748"/>
                  </a:lnTo>
                  <a:lnTo>
                    <a:pt x="13484" y="19062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0075" y="1852550"/>
              <a:ext cx="275400" cy="492175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360075" y="1852550"/>
              <a:ext cx="199875" cy="357075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60075" y="1852550"/>
              <a:ext cx="353075" cy="630950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8"/>
          <p:cNvGrpSpPr/>
          <p:nvPr/>
        </p:nvGrpSpPr>
        <p:grpSpPr>
          <a:xfrm rot="10800000" flipH="1">
            <a:off x="4540" y="2593217"/>
            <a:ext cx="9144105" cy="2560711"/>
            <a:chOff x="360075" y="1852550"/>
            <a:chExt cx="2253075" cy="630950"/>
          </a:xfrm>
        </p:grpSpPr>
        <p:sp>
          <p:nvSpPr>
            <p:cNvPr id="69" name="Google Shape;69;p8"/>
            <p:cNvSpPr/>
            <p:nvPr/>
          </p:nvSpPr>
          <p:spPr>
            <a:xfrm>
              <a:off x="2353725" y="1852550"/>
              <a:ext cx="259425" cy="476200"/>
            </a:xfrm>
            <a:custGeom>
              <a:avLst/>
              <a:gdLst/>
              <a:ahLst/>
              <a:cxnLst/>
              <a:rect l="l" t="t" r="r" b="b"/>
              <a:pathLst>
                <a:path w="10377" h="19048" extrusionOk="0">
                  <a:moveTo>
                    <a:pt x="0" y="1"/>
                  </a:moveTo>
                  <a:lnTo>
                    <a:pt x="10377" y="19048"/>
                  </a:lnTo>
                  <a:lnTo>
                    <a:pt x="10377" y="1336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429275" y="1852550"/>
              <a:ext cx="183875" cy="337450"/>
            </a:xfrm>
            <a:custGeom>
              <a:avLst/>
              <a:gdLst/>
              <a:ahLst/>
              <a:cxnLst/>
              <a:rect l="l" t="t" r="r" b="b"/>
              <a:pathLst>
                <a:path w="7355" h="13498" extrusionOk="0">
                  <a:moveTo>
                    <a:pt x="0" y="1"/>
                  </a:moveTo>
                  <a:lnTo>
                    <a:pt x="7355" y="13498"/>
                  </a:lnTo>
                  <a:lnTo>
                    <a:pt x="7355" y="781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276050" y="1852550"/>
              <a:ext cx="337100" cy="618725"/>
            </a:xfrm>
            <a:custGeom>
              <a:avLst/>
              <a:gdLst/>
              <a:ahLst/>
              <a:cxnLst/>
              <a:rect l="l" t="t" r="r" b="b"/>
              <a:pathLst>
                <a:path w="13484" h="24749" extrusionOk="0">
                  <a:moveTo>
                    <a:pt x="1" y="1"/>
                  </a:moveTo>
                  <a:lnTo>
                    <a:pt x="13484" y="24748"/>
                  </a:lnTo>
                  <a:lnTo>
                    <a:pt x="13484" y="19062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60075" y="1852550"/>
              <a:ext cx="275400" cy="492175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60075" y="1852550"/>
              <a:ext cx="199875" cy="357075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60075" y="1852550"/>
              <a:ext cx="353075" cy="630950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726225" y="365150"/>
            <a:ext cx="396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"/>
          </p:nvPr>
        </p:nvSpPr>
        <p:spPr>
          <a:xfrm>
            <a:off x="879635" y="1485900"/>
            <a:ext cx="1559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2"/>
          </p:nvPr>
        </p:nvSpPr>
        <p:spPr>
          <a:xfrm>
            <a:off x="879635" y="1802990"/>
            <a:ext cx="15597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3"/>
          </p:nvPr>
        </p:nvSpPr>
        <p:spPr>
          <a:xfrm>
            <a:off x="879635" y="3245325"/>
            <a:ext cx="1559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4"/>
          </p:nvPr>
        </p:nvSpPr>
        <p:spPr>
          <a:xfrm>
            <a:off x="879638" y="3563408"/>
            <a:ext cx="15597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5"/>
          </p:nvPr>
        </p:nvSpPr>
        <p:spPr>
          <a:xfrm>
            <a:off x="3052775" y="1485900"/>
            <a:ext cx="1634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6"/>
          </p:nvPr>
        </p:nvSpPr>
        <p:spPr>
          <a:xfrm>
            <a:off x="3052775" y="1802990"/>
            <a:ext cx="16347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7"/>
          </p:nvPr>
        </p:nvSpPr>
        <p:spPr>
          <a:xfrm>
            <a:off x="3052775" y="3245325"/>
            <a:ext cx="17013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8"/>
          </p:nvPr>
        </p:nvSpPr>
        <p:spPr>
          <a:xfrm>
            <a:off x="3052775" y="3563400"/>
            <a:ext cx="17013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26225" y="3651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1384038" y="1784177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2"/>
          </p:nvPr>
        </p:nvSpPr>
        <p:spPr>
          <a:xfrm>
            <a:off x="1384038" y="2082635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3716100" y="1784177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4"/>
          </p:nvPr>
        </p:nvSpPr>
        <p:spPr>
          <a:xfrm>
            <a:off x="3716100" y="2082635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5"/>
          </p:nvPr>
        </p:nvSpPr>
        <p:spPr>
          <a:xfrm>
            <a:off x="6048088" y="1784177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6"/>
          </p:nvPr>
        </p:nvSpPr>
        <p:spPr>
          <a:xfrm>
            <a:off x="6048088" y="2082635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7"/>
          </p:nvPr>
        </p:nvSpPr>
        <p:spPr>
          <a:xfrm>
            <a:off x="1384038" y="3621769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8"/>
          </p:nvPr>
        </p:nvSpPr>
        <p:spPr>
          <a:xfrm>
            <a:off x="1384038" y="3920209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9"/>
          </p:nvPr>
        </p:nvSpPr>
        <p:spPr>
          <a:xfrm>
            <a:off x="3716100" y="3621769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13"/>
          </p:nvPr>
        </p:nvSpPr>
        <p:spPr>
          <a:xfrm>
            <a:off x="3716100" y="3920209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4"/>
          </p:nvPr>
        </p:nvSpPr>
        <p:spPr>
          <a:xfrm>
            <a:off x="6048088" y="3621769"/>
            <a:ext cx="171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15"/>
          </p:nvPr>
        </p:nvSpPr>
        <p:spPr>
          <a:xfrm>
            <a:off x="6048088" y="3920209"/>
            <a:ext cx="17118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>
            <a:off x="7780524" y="4"/>
            <a:ext cx="1368120" cy="2511095"/>
            <a:chOff x="7780524" y="4"/>
            <a:chExt cx="1368120" cy="2511095"/>
          </a:xfrm>
        </p:grpSpPr>
        <p:sp>
          <p:nvSpPr>
            <p:cNvPr id="139" name="Google Shape;139;p15"/>
            <p:cNvSpPr/>
            <p:nvPr/>
          </p:nvSpPr>
          <p:spPr>
            <a:xfrm>
              <a:off x="8095768" y="4"/>
              <a:ext cx="1052876" cy="1932658"/>
            </a:xfrm>
            <a:custGeom>
              <a:avLst/>
              <a:gdLst/>
              <a:ahLst/>
              <a:cxnLst/>
              <a:rect l="l" t="t" r="r" b="b"/>
              <a:pathLst>
                <a:path w="10377" h="19048" extrusionOk="0">
                  <a:moveTo>
                    <a:pt x="0" y="1"/>
                  </a:moveTo>
                  <a:lnTo>
                    <a:pt x="10377" y="19048"/>
                  </a:lnTo>
                  <a:lnTo>
                    <a:pt x="10377" y="1336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402388" y="4"/>
              <a:ext cx="746257" cy="1369541"/>
            </a:xfrm>
            <a:custGeom>
              <a:avLst/>
              <a:gdLst/>
              <a:ahLst/>
              <a:cxnLst/>
              <a:rect l="l" t="t" r="r" b="b"/>
              <a:pathLst>
                <a:path w="7355" h="13498" extrusionOk="0">
                  <a:moveTo>
                    <a:pt x="0" y="1"/>
                  </a:moveTo>
                  <a:lnTo>
                    <a:pt x="7355" y="13498"/>
                  </a:lnTo>
                  <a:lnTo>
                    <a:pt x="7355" y="781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7780524" y="4"/>
              <a:ext cx="1368120" cy="2511095"/>
            </a:xfrm>
            <a:custGeom>
              <a:avLst/>
              <a:gdLst/>
              <a:ahLst/>
              <a:cxnLst/>
              <a:rect l="l" t="t" r="r" b="b"/>
              <a:pathLst>
                <a:path w="13484" h="24749" extrusionOk="0">
                  <a:moveTo>
                    <a:pt x="1" y="1"/>
                  </a:moveTo>
                  <a:lnTo>
                    <a:pt x="13484" y="24748"/>
                  </a:lnTo>
                  <a:lnTo>
                    <a:pt x="13484" y="19062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15"/>
          <p:cNvGrpSpPr/>
          <p:nvPr/>
        </p:nvGrpSpPr>
        <p:grpSpPr>
          <a:xfrm>
            <a:off x="4540" y="4"/>
            <a:ext cx="1432955" cy="2560711"/>
            <a:chOff x="4540" y="4"/>
            <a:chExt cx="1432955" cy="2560711"/>
          </a:xfrm>
        </p:grpSpPr>
        <p:sp>
          <p:nvSpPr>
            <p:cNvPr id="143" name="Google Shape;143;p15"/>
            <p:cNvSpPr/>
            <p:nvPr/>
          </p:nvSpPr>
          <p:spPr>
            <a:xfrm>
              <a:off x="4540" y="4"/>
              <a:ext cx="1117711" cy="1997492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540" y="4"/>
              <a:ext cx="811193" cy="1449189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540" y="4"/>
              <a:ext cx="1432955" cy="2560711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6"/>
          <p:cNvGrpSpPr/>
          <p:nvPr/>
        </p:nvGrpSpPr>
        <p:grpSpPr>
          <a:xfrm>
            <a:off x="4540" y="4"/>
            <a:ext cx="9144105" cy="2560711"/>
            <a:chOff x="360075" y="1852550"/>
            <a:chExt cx="2253075" cy="630950"/>
          </a:xfrm>
        </p:grpSpPr>
        <p:sp>
          <p:nvSpPr>
            <p:cNvPr id="148" name="Google Shape;148;p16"/>
            <p:cNvSpPr/>
            <p:nvPr/>
          </p:nvSpPr>
          <p:spPr>
            <a:xfrm>
              <a:off x="2353725" y="1852550"/>
              <a:ext cx="259425" cy="476200"/>
            </a:xfrm>
            <a:custGeom>
              <a:avLst/>
              <a:gdLst/>
              <a:ahLst/>
              <a:cxnLst/>
              <a:rect l="l" t="t" r="r" b="b"/>
              <a:pathLst>
                <a:path w="10377" h="19048" extrusionOk="0">
                  <a:moveTo>
                    <a:pt x="0" y="1"/>
                  </a:moveTo>
                  <a:lnTo>
                    <a:pt x="10377" y="19048"/>
                  </a:lnTo>
                  <a:lnTo>
                    <a:pt x="10377" y="1336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2429275" y="1852550"/>
              <a:ext cx="183875" cy="337450"/>
            </a:xfrm>
            <a:custGeom>
              <a:avLst/>
              <a:gdLst/>
              <a:ahLst/>
              <a:cxnLst/>
              <a:rect l="l" t="t" r="r" b="b"/>
              <a:pathLst>
                <a:path w="7355" h="13498" extrusionOk="0">
                  <a:moveTo>
                    <a:pt x="0" y="1"/>
                  </a:moveTo>
                  <a:lnTo>
                    <a:pt x="7355" y="13498"/>
                  </a:lnTo>
                  <a:lnTo>
                    <a:pt x="7355" y="781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276050" y="1852550"/>
              <a:ext cx="337100" cy="618725"/>
            </a:xfrm>
            <a:custGeom>
              <a:avLst/>
              <a:gdLst/>
              <a:ahLst/>
              <a:cxnLst/>
              <a:rect l="l" t="t" r="r" b="b"/>
              <a:pathLst>
                <a:path w="13484" h="24749" extrusionOk="0">
                  <a:moveTo>
                    <a:pt x="1" y="1"/>
                  </a:moveTo>
                  <a:lnTo>
                    <a:pt x="13484" y="24748"/>
                  </a:lnTo>
                  <a:lnTo>
                    <a:pt x="13484" y="19062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60075" y="1852550"/>
              <a:ext cx="275400" cy="492175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360075" y="1852550"/>
              <a:ext cx="199875" cy="357075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60075" y="1852550"/>
              <a:ext cx="353075" cy="630950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1"/>
          </p:nvPr>
        </p:nvSpPr>
        <p:spPr>
          <a:xfrm>
            <a:off x="668162" y="1635625"/>
            <a:ext cx="2359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2"/>
          </p:nvPr>
        </p:nvSpPr>
        <p:spPr>
          <a:xfrm>
            <a:off x="668262" y="1933050"/>
            <a:ext cx="23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3"/>
          </p:nvPr>
        </p:nvSpPr>
        <p:spPr>
          <a:xfrm>
            <a:off x="666337" y="3419925"/>
            <a:ext cx="2353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4"/>
          </p:nvPr>
        </p:nvSpPr>
        <p:spPr>
          <a:xfrm>
            <a:off x="659912" y="3717725"/>
            <a:ext cx="23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subTitle" idx="5"/>
          </p:nvPr>
        </p:nvSpPr>
        <p:spPr>
          <a:xfrm>
            <a:off x="6123937" y="1637000"/>
            <a:ext cx="2359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subTitle" idx="6"/>
          </p:nvPr>
        </p:nvSpPr>
        <p:spPr>
          <a:xfrm>
            <a:off x="6124588" y="1935000"/>
            <a:ext cx="23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7"/>
          </p:nvPr>
        </p:nvSpPr>
        <p:spPr>
          <a:xfrm>
            <a:off x="6117862" y="3420200"/>
            <a:ext cx="2353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8"/>
          </p:nvPr>
        </p:nvSpPr>
        <p:spPr>
          <a:xfrm>
            <a:off x="6117863" y="3717325"/>
            <a:ext cx="23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9" hasCustomPrompt="1"/>
          </p:nvPr>
        </p:nvSpPr>
        <p:spPr>
          <a:xfrm>
            <a:off x="3333744" y="1709694"/>
            <a:ext cx="78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13" hasCustomPrompt="1"/>
          </p:nvPr>
        </p:nvSpPr>
        <p:spPr>
          <a:xfrm>
            <a:off x="3333744" y="3505259"/>
            <a:ext cx="78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14" hasCustomPrompt="1"/>
          </p:nvPr>
        </p:nvSpPr>
        <p:spPr>
          <a:xfrm>
            <a:off x="5044205" y="1709694"/>
            <a:ext cx="78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 idx="15" hasCustomPrompt="1"/>
          </p:nvPr>
        </p:nvSpPr>
        <p:spPr>
          <a:xfrm>
            <a:off x="5044205" y="3505259"/>
            <a:ext cx="78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2"/>
          <p:cNvGrpSpPr/>
          <p:nvPr/>
        </p:nvGrpSpPr>
        <p:grpSpPr>
          <a:xfrm>
            <a:off x="4540" y="4"/>
            <a:ext cx="9144105" cy="2560711"/>
            <a:chOff x="360075" y="1852550"/>
            <a:chExt cx="2253075" cy="630950"/>
          </a:xfrm>
        </p:grpSpPr>
        <p:sp>
          <p:nvSpPr>
            <p:cNvPr id="238" name="Google Shape;238;p22"/>
            <p:cNvSpPr/>
            <p:nvPr/>
          </p:nvSpPr>
          <p:spPr>
            <a:xfrm>
              <a:off x="2353725" y="1852550"/>
              <a:ext cx="259425" cy="476200"/>
            </a:xfrm>
            <a:custGeom>
              <a:avLst/>
              <a:gdLst/>
              <a:ahLst/>
              <a:cxnLst/>
              <a:rect l="l" t="t" r="r" b="b"/>
              <a:pathLst>
                <a:path w="10377" h="19048" extrusionOk="0">
                  <a:moveTo>
                    <a:pt x="0" y="1"/>
                  </a:moveTo>
                  <a:lnTo>
                    <a:pt x="10377" y="19048"/>
                  </a:lnTo>
                  <a:lnTo>
                    <a:pt x="10377" y="1336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2429275" y="1852550"/>
              <a:ext cx="183875" cy="337450"/>
            </a:xfrm>
            <a:custGeom>
              <a:avLst/>
              <a:gdLst/>
              <a:ahLst/>
              <a:cxnLst/>
              <a:rect l="l" t="t" r="r" b="b"/>
              <a:pathLst>
                <a:path w="7355" h="13498" extrusionOk="0">
                  <a:moveTo>
                    <a:pt x="0" y="1"/>
                  </a:moveTo>
                  <a:lnTo>
                    <a:pt x="7355" y="13498"/>
                  </a:lnTo>
                  <a:lnTo>
                    <a:pt x="7355" y="781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2276050" y="1852550"/>
              <a:ext cx="337100" cy="618725"/>
            </a:xfrm>
            <a:custGeom>
              <a:avLst/>
              <a:gdLst/>
              <a:ahLst/>
              <a:cxnLst/>
              <a:rect l="l" t="t" r="r" b="b"/>
              <a:pathLst>
                <a:path w="13484" h="24749" extrusionOk="0">
                  <a:moveTo>
                    <a:pt x="1" y="1"/>
                  </a:moveTo>
                  <a:lnTo>
                    <a:pt x="13484" y="24748"/>
                  </a:lnTo>
                  <a:lnTo>
                    <a:pt x="13484" y="19062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360075" y="1852550"/>
              <a:ext cx="275400" cy="492175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360075" y="1852550"/>
              <a:ext cx="199875" cy="357075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360075" y="1852550"/>
              <a:ext cx="353075" cy="630950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2"/>
          <p:cNvGrpSpPr/>
          <p:nvPr/>
        </p:nvGrpSpPr>
        <p:grpSpPr>
          <a:xfrm rot="10800000" flipH="1">
            <a:off x="4540" y="2593217"/>
            <a:ext cx="9144105" cy="2560711"/>
            <a:chOff x="360075" y="1852550"/>
            <a:chExt cx="2253075" cy="630950"/>
          </a:xfrm>
        </p:grpSpPr>
        <p:sp>
          <p:nvSpPr>
            <p:cNvPr id="245" name="Google Shape;245;p22"/>
            <p:cNvSpPr/>
            <p:nvPr/>
          </p:nvSpPr>
          <p:spPr>
            <a:xfrm>
              <a:off x="2353725" y="1852550"/>
              <a:ext cx="259425" cy="476200"/>
            </a:xfrm>
            <a:custGeom>
              <a:avLst/>
              <a:gdLst/>
              <a:ahLst/>
              <a:cxnLst/>
              <a:rect l="l" t="t" r="r" b="b"/>
              <a:pathLst>
                <a:path w="10377" h="19048" extrusionOk="0">
                  <a:moveTo>
                    <a:pt x="0" y="1"/>
                  </a:moveTo>
                  <a:lnTo>
                    <a:pt x="10377" y="19048"/>
                  </a:lnTo>
                  <a:lnTo>
                    <a:pt x="10377" y="1336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2429275" y="1852550"/>
              <a:ext cx="183875" cy="337450"/>
            </a:xfrm>
            <a:custGeom>
              <a:avLst/>
              <a:gdLst/>
              <a:ahLst/>
              <a:cxnLst/>
              <a:rect l="l" t="t" r="r" b="b"/>
              <a:pathLst>
                <a:path w="7355" h="13498" extrusionOk="0">
                  <a:moveTo>
                    <a:pt x="0" y="1"/>
                  </a:moveTo>
                  <a:lnTo>
                    <a:pt x="7355" y="13498"/>
                  </a:lnTo>
                  <a:lnTo>
                    <a:pt x="7355" y="7811"/>
                  </a:lnTo>
                  <a:lnTo>
                    <a:pt x="30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2276050" y="1852550"/>
              <a:ext cx="337100" cy="618725"/>
            </a:xfrm>
            <a:custGeom>
              <a:avLst/>
              <a:gdLst/>
              <a:ahLst/>
              <a:cxnLst/>
              <a:rect l="l" t="t" r="r" b="b"/>
              <a:pathLst>
                <a:path w="13484" h="24749" extrusionOk="0">
                  <a:moveTo>
                    <a:pt x="1" y="1"/>
                  </a:moveTo>
                  <a:lnTo>
                    <a:pt x="13484" y="24748"/>
                  </a:lnTo>
                  <a:lnTo>
                    <a:pt x="13484" y="19062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360075" y="1852550"/>
              <a:ext cx="275400" cy="492175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360075" y="1852550"/>
              <a:ext cx="199875" cy="357075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360075" y="1852550"/>
              <a:ext cx="353075" cy="630950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3"/>
          <p:cNvGrpSpPr/>
          <p:nvPr/>
        </p:nvGrpSpPr>
        <p:grpSpPr>
          <a:xfrm>
            <a:off x="8196713" y="0"/>
            <a:ext cx="947288" cy="3908220"/>
            <a:chOff x="8187751" y="597125"/>
            <a:chExt cx="947288" cy="3908220"/>
          </a:xfrm>
        </p:grpSpPr>
        <p:sp>
          <p:nvSpPr>
            <p:cNvPr id="253" name="Google Shape;253;p23"/>
            <p:cNvSpPr/>
            <p:nvPr/>
          </p:nvSpPr>
          <p:spPr>
            <a:xfrm>
              <a:off x="8460495" y="1152001"/>
              <a:ext cx="674540" cy="2783973"/>
            </a:xfrm>
            <a:custGeom>
              <a:avLst/>
              <a:gdLst/>
              <a:ahLst/>
              <a:cxnLst/>
              <a:rect l="l" t="t" r="r" b="b"/>
              <a:pathLst>
                <a:path w="7684" h="27846" extrusionOk="0">
                  <a:moveTo>
                    <a:pt x="7684" y="0"/>
                  </a:moveTo>
                  <a:lnTo>
                    <a:pt x="0" y="13737"/>
                  </a:lnTo>
                  <a:lnTo>
                    <a:pt x="7684" y="27845"/>
                  </a:lnTo>
                  <a:lnTo>
                    <a:pt x="7684" y="22159"/>
                  </a:lnTo>
                  <a:lnTo>
                    <a:pt x="3088" y="13723"/>
                  </a:lnTo>
                  <a:lnTo>
                    <a:pt x="7684" y="5504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8725690" y="1692280"/>
              <a:ext cx="409341" cy="1688720"/>
            </a:xfrm>
            <a:custGeom>
              <a:avLst/>
              <a:gdLst/>
              <a:ahLst/>
              <a:cxnLst/>
              <a:rect l="l" t="t" r="r" b="b"/>
              <a:pathLst>
                <a:path w="4663" h="16891" extrusionOk="0">
                  <a:moveTo>
                    <a:pt x="4663" y="1"/>
                  </a:moveTo>
                  <a:lnTo>
                    <a:pt x="1" y="8333"/>
                  </a:lnTo>
                  <a:lnTo>
                    <a:pt x="4663" y="16891"/>
                  </a:lnTo>
                  <a:lnTo>
                    <a:pt x="4663" y="11205"/>
                  </a:lnTo>
                  <a:lnTo>
                    <a:pt x="3088" y="8319"/>
                  </a:lnTo>
                  <a:lnTo>
                    <a:pt x="4663" y="5504"/>
                  </a:lnTo>
                  <a:lnTo>
                    <a:pt x="46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8187751" y="597125"/>
              <a:ext cx="947288" cy="3908220"/>
            </a:xfrm>
            <a:custGeom>
              <a:avLst/>
              <a:gdLst/>
              <a:ahLst/>
              <a:cxnLst/>
              <a:rect l="l" t="t" r="r" b="b"/>
              <a:pathLst>
                <a:path w="10791" h="39091" extrusionOk="0">
                  <a:moveTo>
                    <a:pt x="10791" y="0"/>
                  </a:moveTo>
                  <a:lnTo>
                    <a:pt x="1" y="19287"/>
                  </a:lnTo>
                  <a:lnTo>
                    <a:pt x="10791" y="39091"/>
                  </a:lnTo>
                  <a:lnTo>
                    <a:pt x="10791" y="33409"/>
                  </a:lnTo>
                  <a:lnTo>
                    <a:pt x="3088" y="19273"/>
                  </a:lnTo>
                  <a:lnTo>
                    <a:pt x="10791" y="5503"/>
                  </a:lnTo>
                  <a:lnTo>
                    <a:pt x="1079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3"/>
          <p:cNvGrpSpPr/>
          <p:nvPr/>
        </p:nvGrpSpPr>
        <p:grpSpPr>
          <a:xfrm rot="10800000">
            <a:off x="-12" y="1235275"/>
            <a:ext cx="947288" cy="3908220"/>
            <a:chOff x="8187751" y="597125"/>
            <a:chExt cx="947288" cy="3908220"/>
          </a:xfrm>
        </p:grpSpPr>
        <p:sp>
          <p:nvSpPr>
            <p:cNvPr id="257" name="Google Shape;257;p23"/>
            <p:cNvSpPr/>
            <p:nvPr/>
          </p:nvSpPr>
          <p:spPr>
            <a:xfrm>
              <a:off x="8460495" y="1152001"/>
              <a:ext cx="674540" cy="2783973"/>
            </a:xfrm>
            <a:custGeom>
              <a:avLst/>
              <a:gdLst/>
              <a:ahLst/>
              <a:cxnLst/>
              <a:rect l="l" t="t" r="r" b="b"/>
              <a:pathLst>
                <a:path w="7684" h="27846" extrusionOk="0">
                  <a:moveTo>
                    <a:pt x="7684" y="0"/>
                  </a:moveTo>
                  <a:lnTo>
                    <a:pt x="0" y="13737"/>
                  </a:lnTo>
                  <a:lnTo>
                    <a:pt x="7684" y="27845"/>
                  </a:lnTo>
                  <a:lnTo>
                    <a:pt x="7684" y="22159"/>
                  </a:lnTo>
                  <a:lnTo>
                    <a:pt x="3088" y="13723"/>
                  </a:lnTo>
                  <a:lnTo>
                    <a:pt x="7684" y="5504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8725690" y="1692280"/>
              <a:ext cx="409341" cy="1688720"/>
            </a:xfrm>
            <a:custGeom>
              <a:avLst/>
              <a:gdLst/>
              <a:ahLst/>
              <a:cxnLst/>
              <a:rect l="l" t="t" r="r" b="b"/>
              <a:pathLst>
                <a:path w="4663" h="16891" extrusionOk="0">
                  <a:moveTo>
                    <a:pt x="4663" y="1"/>
                  </a:moveTo>
                  <a:lnTo>
                    <a:pt x="1" y="8333"/>
                  </a:lnTo>
                  <a:lnTo>
                    <a:pt x="4663" y="16891"/>
                  </a:lnTo>
                  <a:lnTo>
                    <a:pt x="4663" y="11205"/>
                  </a:lnTo>
                  <a:lnTo>
                    <a:pt x="3088" y="8319"/>
                  </a:lnTo>
                  <a:lnTo>
                    <a:pt x="4663" y="5504"/>
                  </a:lnTo>
                  <a:lnTo>
                    <a:pt x="46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8187751" y="597125"/>
              <a:ext cx="947288" cy="3908220"/>
            </a:xfrm>
            <a:custGeom>
              <a:avLst/>
              <a:gdLst/>
              <a:ahLst/>
              <a:cxnLst/>
              <a:rect l="l" t="t" r="r" b="b"/>
              <a:pathLst>
                <a:path w="10791" h="39091" extrusionOk="0">
                  <a:moveTo>
                    <a:pt x="10791" y="0"/>
                  </a:moveTo>
                  <a:lnTo>
                    <a:pt x="1" y="19287"/>
                  </a:lnTo>
                  <a:lnTo>
                    <a:pt x="10791" y="39091"/>
                  </a:lnTo>
                  <a:lnTo>
                    <a:pt x="10791" y="33409"/>
                  </a:lnTo>
                  <a:lnTo>
                    <a:pt x="3088" y="19273"/>
                  </a:lnTo>
                  <a:lnTo>
                    <a:pt x="10791" y="5503"/>
                  </a:lnTo>
                  <a:lnTo>
                    <a:pt x="1079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"/>
              <a:buNone/>
              <a:defRPr sz="33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"/>
              <a:buNone/>
              <a:defRPr sz="33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"/>
              <a:buNone/>
              <a:defRPr sz="33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"/>
              <a:buNone/>
              <a:defRPr sz="33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"/>
              <a:buNone/>
              <a:defRPr sz="33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"/>
              <a:buNone/>
              <a:defRPr sz="33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"/>
              <a:buNone/>
              <a:defRPr sz="33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"/>
              <a:buNone/>
              <a:defRPr sz="33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Condensed"/>
              <a:buNone/>
              <a:defRPr sz="33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0" r:id="rId5"/>
    <p:sldLayoutId id="2147483661" r:id="rId6"/>
    <p:sldLayoutId id="2147483662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-insurance-premium-predi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afacts.org/articles/how-most-americans-get-their-health-insurance-medicare-employer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nalyticsvidhya.com/blog/2015/12/improve-machine-learning-result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>
          <a:blip r:embed="rId3">
            <a:alphaModFix amt="75000"/>
          </a:blip>
          <a:srcRect l="15430" r="15430"/>
          <a:stretch/>
        </p:blipFill>
        <p:spPr>
          <a:xfrm>
            <a:off x="3773049" y="-4"/>
            <a:ext cx="5370951" cy="5143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2"/>
          <p:cNvGrpSpPr/>
          <p:nvPr/>
        </p:nvGrpSpPr>
        <p:grpSpPr>
          <a:xfrm>
            <a:off x="219633" y="0"/>
            <a:ext cx="6557383" cy="5146922"/>
            <a:chOff x="-234" y="-3097"/>
            <a:chExt cx="6557383" cy="5146922"/>
          </a:xfrm>
        </p:grpSpPr>
        <p:sp>
          <p:nvSpPr>
            <p:cNvPr id="329" name="Google Shape;329;p32"/>
            <p:cNvSpPr/>
            <p:nvPr/>
          </p:nvSpPr>
          <p:spPr>
            <a:xfrm>
              <a:off x="-234" y="-118"/>
              <a:ext cx="6178631" cy="5143425"/>
            </a:xfrm>
            <a:custGeom>
              <a:avLst/>
              <a:gdLst/>
              <a:ahLst/>
              <a:cxnLst/>
              <a:rect l="l" t="t" r="r" b="b"/>
              <a:pathLst>
                <a:path w="97601" h="73391" extrusionOk="0">
                  <a:moveTo>
                    <a:pt x="0" y="0"/>
                  </a:moveTo>
                  <a:lnTo>
                    <a:pt x="0" y="73391"/>
                  </a:lnTo>
                  <a:lnTo>
                    <a:pt x="94741" y="73391"/>
                  </a:lnTo>
                  <a:lnTo>
                    <a:pt x="75889" y="38800"/>
                  </a:lnTo>
                  <a:lnTo>
                    <a:pt x="97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32"/>
            <p:cNvGrpSpPr/>
            <p:nvPr/>
          </p:nvGrpSpPr>
          <p:grpSpPr>
            <a:xfrm>
              <a:off x="3714585" y="-3097"/>
              <a:ext cx="2842564" cy="5146922"/>
              <a:chOff x="6659775" y="2014225"/>
              <a:chExt cx="555275" cy="1106175"/>
            </a:xfrm>
          </p:grpSpPr>
          <p:sp>
            <p:nvSpPr>
              <p:cNvPr id="331" name="Google Shape;331;p32"/>
              <p:cNvSpPr/>
              <p:nvPr/>
            </p:nvSpPr>
            <p:spPr>
              <a:xfrm>
                <a:off x="6737450" y="2014225"/>
                <a:ext cx="4020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2" h="44247" extrusionOk="0">
                    <a:moveTo>
                      <a:pt x="13004" y="0"/>
                    </a:moveTo>
                    <a:lnTo>
                      <a:pt x="0" y="23239"/>
                    </a:lnTo>
                    <a:lnTo>
                      <a:pt x="11443" y="44246"/>
                    </a:lnTo>
                    <a:lnTo>
                      <a:pt x="14545" y="44246"/>
                    </a:lnTo>
                    <a:lnTo>
                      <a:pt x="3088" y="23225"/>
                    </a:lnTo>
                    <a:lnTo>
                      <a:pt x="16082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6813100" y="2014225"/>
                <a:ext cx="4019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44247" extrusionOk="0">
                    <a:moveTo>
                      <a:pt x="13004" y="0"/>
                    </a:moveTo>
                    <a:lnTo>
                      <a:pt x="1" y="23239"/>
                    </a:lnTo>
                    <a:lnTo>
                      <a:pt x="11444" y="44246"/>
                    </a:lnTo>
                    <a:lnTo>
                      <a:pt x="14541" y="44246"/>
                    </a:lnTo>
                    <a:lnTo>
                      <a:pt x="3088" y="23225"/>
                    </a:lnTo>
                    <a:lnTo>
                      <a:pt x="160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6659775" y="2014225"/>
                <a:ext cx="402075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3" h="44247" extrusionOk="0">
                    <a:moveTo>
                      <a:pt x="13009" y="0"/>
                    </a:moveTo>
                    <a:lnTo>
                      <a:pt x="1" y="23239"/>
                    </a:lnTo>
                    <a:lnTo>
                      <a:pt x="11449" y="44246"/>
                    </a:lnTo>
                    <a:lnTo>
                      <a:pt x="14546" y="44246"/>
                    </a:lnTo>
                    <a:lnTo>
                      <a:pt x="3088" y="23225"/>
                    </a:lnTo>
                    <a:lnTo>
                      <a:pt x="16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4" name="Google Shape;334;p32"/>
          <p:cNvSpPr txBox="1">
            <a:spLocks noGrp="1"/>
          </p:cNvSpPr>
          <p:nvPr>
            <p:ph type="subTitle" idx="1"/>
          </p:nvPr>
        </p:nvSpPr>
        <p:spPr>
          <a:xfrm>
            <a:off x="1429812" y="3397281"/>
            <a:ext cx="3758272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sz="1800" b="0" dirty="0">
              <a:solidFill>
                <a:schemeClr val="accent4"/>
              </a:solidFill>
            </a:endParaRPr>
          </a:p>
          <a:p>
            <a:pPr marL="0" lvl="0" indent="0"/>
            <a:r>
              <a:rPr lang="en-US" sz="1800" b="0" dirty="0">
                <a:solidFill>
                  <a:schemeClr val="accent4"/>
                </a:solidFill>
              </a:rPr>
              <a:t>B</a:t>
            </a:r>
            <a:r>
              <a:rPr lang="en" sz="1800" b="0" dirty="0">
                <a:solidFill>
                  <a:schemeClr val="accent4"/>
                </a:solidFill>
              </a:rPr>
              <a:t>y,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>
                <a:solidFill>
                  <a:schemeClr val="accent4"/>
                </a:solidFill>
              </a:rPr>
              <a:t>Vivek Hosahalli Narayanareddy</a:t>
            </a:r>
            <a:endParaRPr sz="1800" b="0" dirty="0">
              <a:solidFill>
                <a:schemeClr val="accent4"/>
              </a:solidFill>
            </a:endParaRPr>
          </a:p>
        </p:txBody>
      </p:sp>
      <p:sp>
        <p:nvSpPr>
          <p:cNvPr id="335" name="Google Shape;335;p32"/>
          <p:cNvSpPr txBox="1">
            <a:spLocks noGrp="1"/>
          </p:cNvSpPr>
          <p:nvPr>
            <p:ph type="ctrTitle"/>
          </p:nvPr>
        </p:nvSpPr>
        <p:spPr>
          <a:xfrm>
            <a:off x="0" y="1241619"/>
            <a:ext cx="5864866" cy="25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Predicting Medical Insurance Premium</a:t>
            </a:r>
            <a:endParaRPr sz="44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1529312" y="584887"/>
            <a:ext cx="6654568" cy="1094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Linear Regression Model</a:t>
            </a:r>
            <a:br>
              <a:rPr lang="en-US" sz="2800" dirty="0">
                <a:solidFill>
                  <a:schemeClr val="accent4"/>
                </a:solidFill>
              </a:rPr>
            </a:b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79" name="Google Shape;379;p35"/>
          <p:cNvSpPr txBox="1">
            <a:spLocks noGrp="1"/>
          </p:cNvSpPr>
          <p:nvPr>
            <p:ph type="subTitle" idx="1"/>
          </p:nvPr>
        </p:nvSpPr>
        <p:spPr>
          <a:xfrm>
            <a:off x="405130" y="1333062"/>
            <a:ext cx="8333739" cy="2477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Linear regression is a supervised learning algorithm and mainly used for Regression.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Linear Regression establishes a relationship between dependent variable (Y) and one or more independent variables (X) using a best fit straight line.</a:t>
            </a:r>
          </a:p>
          <a:p>
            <a:pPr algn="just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AutoShape 2" descr="Know How to Calculate Health Insurance Premium in Easiest Ways - ABC of  Money">
            <a:extLst>
              <a:ext uri="{FF2B5EF4-FFF2-40B4-BE49-F238E27FC236}">
                <a16:creationId xmlns:a16="http://schemas.microsoft.com/office/drawing/2014/main" id="{93415A50-725E-6448-9D2A-FE2DC6E403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FE10D-E81D-1940-8C34-9DBBBE1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503" y="3543567"/>
            <a:ext cx="2727972" cy="928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358DB-6DA2-7B42-B5AF-C43C8523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73" y="3378954"/>
            <a:ext cx="3213927" cy="1257300"/>
          </a:xfrm>
          <a:prstGeom prst="rect">
            <a:avLst/>
          </a:prstGeom>
        </p:spPr>
      </p:pic>
      <p:sp>
        <p:nvSpPr>
          <p:cNvPr id="9" name="Google Shape;466;p38">
            <a:extLst>
              <a:ext uri="{FF2B5EF4-FFF2-40B4-BE49-F238E27FC236}">
                <a16:creationId xmlns:a16="http://schemas.microsoft.com/office/drawing/2014/main" id="{60831704-34CC-E046-9176-996E3872A6B7}"/>
              </a:ext>
            </a:extLst>
          </p:cNvPr>
          <p:cNvSpPr txBox="1"/>
          <p:nvPr/>
        </p:nvSpPr>
        <p:spPr>
          <a:xfrm>
            <a:off x="1529312" y="2909275"/>
            <a:ext cx="3195088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" name="Google Shape;466;p38">
            <a:extLst>
              <a:ext uri="{FF2B5EF4-FFF2-40B4-BE49-F238E27FC236}">
                <a16:creationId xmlns:a16="http://schemas.microsoft.com/office/drawing/2014/main" id="{47E7DB74-C272-0B44-A3C3-E14D58E5FCBF}"/>
              </a:ext>
            </a:extLst>
          </p:cNvPr>
          <p:cNvSpPr txBox="1"/>
          <p:nvPr/>
        </p:nvSpPr>
        <p:spPr>
          <a:xfrm>
            <a:off x="5124467" y="2951175"/>
            <a:ext cx="2718007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Metrics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2627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9761C-84FA-8545-81DE-4142E9CD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2192">
            <a:off x="5530327" y="1101987"/>
            <a:ext cx="4027052" cy="3068547"/>
          </a:xfrm>
          <a:prstGeom prst="rect">
            <a:avLst/>
          </a:prstGeom>
        </p:spPr>
      </p:pic>
      <p:grpSp>
        <p:nvGrpSpPr>
          <p:cNvPr id="328" name="Google Shape;328;p32"/>
          <p:cNvGrpSpPr/>
          <p:nvPr/>
        </p:nvGrpSpPr>
        <p:grpSpPr>
          <a:xfrm>
            <a:off x="401487" y="-3422"/>
            <a:ext cx="6557383" cy="5146922"/>
            <a:chOff x="-234" y="-3097"/>
            <a:chExt cx="6557383" cy="5146922"/>
          </a:xfrm>
        </p:grpSpPr>
        <p:sp>
          <p:nvSpPr>
            <p:cNvPr id="329" name="Google Shape;329;p32"/>
            <p:cNvSpPr/>
            <p:nvPr/>
          </p:nvSpPr>
          <p:spPr>
            <a:xfrm>
              <a:off x="-234" y="-118"/>
              <a:ext cx="6178631" cy="5143425"/>
            </a:xfrm>
            <a:custGeom>
              <a:avLst/>
              <a:gdLst/>
              <a:ahLst/>
              <a:cxnLst/>
              <a:rect l="l" t="t" r="r" b="b"/>
              <a:pathLst>
                <a:path w="97601" h="73391" extrusionOk="0">
                  <a:moveTo>
                    <a:pt x="0" y="0"/>
                  </a:moveTo>
                  <a:lnTo>
                    <a:pt x="0" y="73391"/>
                  </a:lnTo>
                  <a:lnTo>
                    <a:pt x="94741" y="73391"/>
                  </a:lnTo>
                  <a:lnTo>
                    <a:pt x="75889" y="38800"/>
                  </a:lnTo>
                  <a:lnTo>
                    <a:pt x="97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32"/>
            <p:cNvGrpSpPr/>
            <p:nvPr/>
          </p:nvGrpSpPr>
          <p:grpSpPr>
            <a:xfrm>
              <a:off x="3714585" y="-3097"/>
              <a:ext cx="2842564" cy="5146922"/>
              <a:chOff x="6659775" y="2014225"/>
              <a:chExt cx="555275" cy="1106175"/>
            </a:xfrm>
          </p:grpSpPr>
          <p:sp>
            <p:nvSpPr>
              <p:cNvPr id="331" name="Google Shape;331;p32"/>
              <p:cNvSpPr/>
              <p:nvPr/>
            </p:nvSpPr>
            <p:spPr>
              <a:xfrm>
                <a:off x="6737450" y="2014225"/>
                <a:ext cx="4020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2" h="44247" extrusionOk="0">
                    <a:moveTo>
                      <a:pt x="13004" y="0"/>
                    </a:moveTo>
                    <a:lnTo>
                      <a:pt x="0" y="23239"/>
                    </a:lnTo>
                    <a:lnTo>
                      <a:pt x="11443" y="44246"/>
                    </a:lnTo>
                    <a:lnTo>
                      <a:pt x="14545" y="44246"/>
                    </a:lnTo>
                    <a:lnTo>
                      <a:pt x="3088" y="23225"/>
                    </a:lnTo>
                    <a:lnTo>
                      <a:pt x="16082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6813100" y="2014225"/>
                <a:ext cx="4019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44247" extrusionOk="0">
                    <a:moveTo>
                      <a:pt x="13004" y="0"/>
                    </a:moveTo>
                    <a:lnTo>
                      <a:pt x="1" y="23239"/>
                    </a:lnTo>
                    <a:lnTo>
                      <a:pt x="11444" y="44246"/>
                    </a:lnTo>
                    <a:lnTo>
                      <a:pt x="14541" y="44246"/>
                    </a:lnTo>
                    <a:lnTo>
                      <a:pt x="3088" y="23225"/>
                    </a:lnTo>
                    <a:lnTo>
                      <a:pt x="160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6659775" y="2014225"/>
                <a:ext cx="402075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3" h="44247" extrusionOk="0">
                    <a:moveTo>
                      <a:pt x="13009" y="0"/>
                    </a:moveTo>
                    <a:lnTo>
                      <a:pt x="1" y="23239"/>
                    </a:lnTo>
                    <a:lnTo>
                      <a:pt x="11449" y="44246"/>
                    </a:lnTo>
                    <a:lnTo>
                      <a:pt x="14546" y="44246"/>
                    </a:lnTo>
                    <a:lnTo>
                      <a:pt x="3088" y="23225"/>
                    </a:lnTo>
                    <a:lnTo>
                      <a:pt x="16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5" name="Google Shape;335;p32"/>
          <p:cNvSpPr txBox="1">
            <a:spLocks noGrp="1"/>
          </p:cNvSpPr>
          <p:nvPr>
            <p:ph type="ctrTitle"/>
          </p:nvPr>
        </p:nvSpPr>
        <p:spPr>
          <a:xfrm>
            <a:off x="558369" y="1313138"/>
            <a:ext cx="5864866" cy="25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Support Vector</a:t>
            </a:r>
            <a:br>
              <a:rPr lang="en" sz="4800" dirty="0">
                <a:solidFill>
                  <a:schemeClr val="accent4"/>
                </a:solidFill>
              </a:rPr>
            </a:br>
            <a:r>
              <a:rPr lang="en" sz="4800" dirty="0">
                <a:solidFill>
                  <a:schemeClr val="accent4"/>
                </a:solidFill>
              </a:rPr>
              <a:t>Regression</a:t>
            </a:r>
            <a:br>
              <a:rPr lang="en" sz="4800" dirty="0">
                <a:solidFill>
                  <a:schemeClr val="accent4"/>
                </a:solidFill>
              </a:rPr>
            </a:br>
            <a:r>
              <a:rPr lang="en" sz="4800" dirty="0">
                <a:solidFill>
                  <a:schemeClr val="accent4"/>
                </a:solidFill>
              </a:rPr>
              <a:t>Model</a:t>
            </a:r>
            <a:endParaRPr sz="4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49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1529312" y="584887"/>
            <a:ext cx="6654568" cy="1094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Support Vector Regression Model</a:t>
            </a:r>
          </a:p>
        </p:txBody>
      </p:sp>
      <p:sp>
        <p:nvSpPr>
          <p:cNvPr id="379" name="Google Shape;379;p35"/>
          <p:cNvSpPr txBox="1">
            <a:spLocks noGrp="1"/>
          </p:cNvSpPr>
          <p:nvPr>
            <p:ph type="subTitle" idx="1"/>
          </p:nvPr>
        </p:nvSpPr>
        <p:spPr>
          <a:xfrm>
            <a:off x="557530" y="1485462"/>
            <a:ext cx="8333739" cy="2477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Support Vector Regression (SVR) uses the same principle as SVM, but for regression problems.</a:t>
            </a:r>
          </a:p>
          <a:p>
            <a:pPr algn="just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SVM algorithm, plots each data item as a point in n-dimensional space (where n is number of features you have) with the value of each feature being the value of a particular coordinate.</a:t>
            </a:r>
          </a:p>
          <a:p>
            <a:pPr algn="just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AutoShape 2" descr="Know How to Calculate Health Insurance Premium in Easiest Ways - ABC of  Money">
            <a:extLst>
              <a:ext uri="{FF2B5EF4-FFF2-40B4-BE49-F238E27FC236}">
                <a16:creationId xmlns:a16="http://schemas.microsoft.com/office/drawing/2014/main" id="{93415A50-725E-6448-9D2A-FE2DC6E403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6AAFD-113B-F241-85FB-144E9818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63" y="3575044"/>
            <a:ext cx="2637115" cy="89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ED008-1652-6A45-9C8D-509DA95A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87" y="3315992"/>
            <a:ext cx="2771913" cy="1415266"/>
          </a:xfrm>
          <a:prstGeom prst="rect">
            <a:avLst/>
          </a:prstGeom>
        </p:spPr>
      </p:pic>
      <p:sp>
        <p:nvSpPr>
          <p:cNvPr id="9" name="Google Shape;466;p38">
            <a:extLst>
              <a:ext uri="{FF2B5EF4-FFF2-40B4-BE49-F238E27FC236}">
                <a16:creationId xmlns:a16="http://schemas.microsoft.com/office/drawing/2014/main" id="{9CC29714-B77E-D64B-8DD6-48A5FD55C3F3}"/>
              </a:ext>
            </a:extLst>
          </p:cNvPr>
          <p:cNvSpPr txBox="1"/>
          <p:nvPr/>
        </p:nvSpPr>
        <p:spPr>
          <a:xfrm>
            <a:off x="1529312" y="2841541"/>
            <a:ext cx="3195088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" name="Google Shape;466;p38">
            <a:extLst>
              <a:ext uri="{FF2B5EF4-FFF2-40B4-BE49-F238E27FC236}">
                <a16:creationId xmlns:a16="http://schemas.microsoft.com/office/drawing/2014/main" id="{E0A471F2-759A-3440-B896-2D0A5A1B93B3}"/>
              </a:ext>
            </a:extLst>
          </p:cNvPr>
          <p:cNvSpPr txBox="1"/>
          <p:nvPr/>
        </p:nvSpPr>
        <p:spPr>
          <a:xfrm>
            <a:off x="5124467" y="2883441"/>
            <a:ext cx="2718007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Metrics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3966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0 off Decision Trees, Random Forests, AdaBoost &amp; XGBoost in Python">
            <a:extLst>
              <a:ext uri="{FF2B5EF4-FFF2-40B4-BE49-F238E27FC236}">
                <a16:creationId xmlns:a16="http://schemas.microsoft.com/office/drawing/2014/main" id="{B7F19D0C-BC8F-A041-AD85-92D577D5E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72" y="-3422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8" name="Google Shape;328;p32"/>
          <p:cNvGrpSpPr/>
          <p:nvPr/>
        </p:nvGrpSpPr>
        <p:grpSpPr>
          <a:xfrm>
            <a:off x="390198" y="-6844"/>
            <a:ext cx="6557383" cy="5146922"/>
            <a:chOff x="-234" y="-3097"/>
            <a:chExt cx="6557383" cy="5146922"/>
          </a:xfrm>
        </p:grpSpPr>
        <p:sp>
          <p:nvSpPr>
            <p:cNvPr id="329" name="Google Shape;329;p32"/>
            <p:cNvSpPr/>
            <p:nvPr/>
          </p:nvSpPr>
          <p:spPr>
            <a:xfrm>
              <a:off x="-234" y="-118"/>
              <a:ext cx="6178631" cy="5143425"/>
            </a:xfrm>
            <a:custGeom>
              <a:avLst/>
              <a:gdLst/>
              <a:ahLst/>
              <a:cxnLst/>
              <a:rect l="l" t="t" r="r" b="b"/>
              <a:pathLst>
                <a:path w="97601" h="73391" extrusionOk="0">
                  <a:moveTo>
                    <a:pt x="0" y="0"/>
                  </a:moveTo>
                  <a:lnTo>
                    <a:pt x="0" y="73391"/>
                  </a:lnTo>
                  <a:lnTo>
                    <a:pt x="94741" y="73391"/>
                  </a:lnTo>
                  <a:lnTo>
                    <a:pt x="75889" y="38800"/>
                  </a:lnTo>
                  <a:lnTo>
                    <a:pt x="97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32"/>
            <p:cNvGrpSpPr/>
            <p:nvPr/>
          </p:nvGrpSpPr>
          <p:grpSpPr>
            <a:xfrm>
              <a:off x="3714585" y="-3097"/>
              <a:ext cx="2842564" cy="5146922"/>
              <a:chOff x="6659775" y="2014225"/>
              <a:chExt cx="555275" cy="1106175"/>
            </a:xfrm>
          </p:grpSpPr>
          <p:sp>
            <p:nvSpPr>
              <p:cNvPr id="331" name="Google Shape;331;p32"/>
              <p:cNvSpPr/>
              <p:nvPr/>
            </p:nvSpPr>
            <p:spPr>
              <a:xfrm>
                <a:off x="6737450" y="2014225"/>
                <a:ext cx="4020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2" h="44247" extrusionOk="0">
                    <a:moveTo>
                      <a:pt x="13004" y="0"/>
                    </a:moveTo>
                    <a:lnTo>
                      <a:pt x="0" y="23239"/>
                    </a:lnTo>
                    <a:lnTo>
                      <a:pt x="11443" y="44246"/>
                    </a:lnTo>
                    <a:lnTo>
                      <a:pt x="14545" y="44246"/>
                    </a:lnTo>
                    <a:lnTo>
                      <a:pt x="3088" y="23225"/>
                    </a:lnTo>
                    <a:lnTo>
                      <a:pt x="16082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6813100" y="2014225"/>
                <a:ext cx="4019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44247" extrusionOk="0">
                    <a:moveTo>
                      <a:pt x="13004" y="0"/>
                    </a:moveTo>
                    <a:lnTo>
                      <a:pt x="1" y="23239"/>
                    </a:lnTo>
                    <a:lnTo>
                      <a:pt x="11444" y="44246"/>
                    </a:lnTo>
                    <a:lnTo>
                      <a:pt x="14541" y="44246"/>
                    </a:lnTo>
                    <a:lnTo>
                      <a:pt x="3088" y="23225"/>
                    </a:lnTo>
                    <a:lnTo>
                      <a:pt x="160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6659775" y="2014225"/>
                <a:ext cx="402075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3" h="44247" extrusionOk="0">
                    <a:moveTo>
                      <a:pt x="13009" y="0"/>
                    </a:moveTo>
                    <a:lnTo>
                      <a:pt x="1" y="23239"/>
                    </a:lnTo>
                    <a:lnTo>
                      <a:pt x="11449" y="44246"/>
                    </a:lnTo>
                    <a:lnTo>
                      <a:pt x="14546" y="44246"/>
                    </a:lnTo>
                    <a:lnTo>
                      <a:pt x="3088" y="23225"/>
                    </a:lnTo>
                    <a:lnTo>
                      <a:pt x="16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5" name="Google Shape;335;p32"/>
          <p:cNvSpPr txBox="1">
            <a:spLocks noGrp="1"/>
          </p:cNvSpPr>
          <p:nvPr>
            <p:ph type="ctrTitle"/>
          </p:nvPr>
        </p:nvSpPr>
        <p:spPr>
          <a:xfrm>
            <a:off x="558369" y="1313138"/>
            <a:ext cx="5864866" cy="25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X</a:t>
            </a:r>
            <a:r>
              <a:rPr lang="en-US" sz="4800" dirty="0">
                <a:solidFill>
                  <a:schemeClr val="accent4"/>
                </a:solidFill>
              </a:rPr>
              <a:t>GB</a:t>
            </a:r>
            <a:r>
              <a:rPr lang="en" sz="4800" dirty="0">
                <a:solidFill>
                  <a:schemeClr val="accent4"/>
                </a:solidFill>
              </a:rPr>
              <a:t>oost</a:t>
            </a:r>
            <a:br>
              <a:rPr lang="en" sz="4800" dirty="0">
                <a:solidFill>
                  <a:schemeClr val="accent4"/>
                </a:solidFill>
              </a:rPr>
            </a:br>
            <a:r>
              <a:rPr lang="en" sz="4800" dirty="0">
                <a:solidFill>
                  <a:schemeClr val="accent4"/>
                </a:solidFill>
              </a:rPr>
              <a:t>Model</a:t>
            </a:r>
            <a:endParaRPr sz="4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8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1529312" y="584887"/>
            <a:ext cx="6654568" cy="1094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XGBoost Model</a:t>
            </a:r>
            <a:br>
              <a:rPr lang="en-US" sz="2800" dirty="0">
                <a:solidFill>
                  <a:schemeClr val="accent4"/>
                </a:solidFill>
              </a:rPr>
            </a:b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79" name="Google Shape;379;p35"/>
          <p:cNvSpPr txBox="1">
            <a:spLocks noGrp="1"/>
          </p:cNvSpPr>
          <p:nvPr>
            <p:ph type="subTitle" idx="1"/>
          </p:nvPr>
        </p:nvSpPr>
        <p:spPr>
          <a:xfrm>
            <a:off x="668232" y="1333062"/>
            <a:ext cx="8112336" cy="239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XGBoost stands for e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treme 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radient 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oosting. Boosting is an ensemble technique where new models are added to correct the errors made by existing models. Models are added sequentially until no further improvements can be made. </a:t>
            </a:r>
          </a:p>
          <a:p>
            <a:pPr algn="just"/>
            <a:br>
              <a:rPr lang="en-US" sz="1600" dirty="0">
                <a:solidFill>
                  <a:schemeClr val="bg1">
                    <a:lumMod val="50000"/>
                  </a:schemeClr>
                </a:solidFill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AutoShape 2" descr="Know How to Calculate Health Insurance Premium in Easiest Ways - ABC of  Money">
            <a:extLst>
              <a:ext uri="{FF2B5EF4-FFF2-40B4-BE49-F238E27FC236}">
                <a16:creationId xmlns:a16="http://schemas.microsoft.com/office/drawing/2014/main" id="{93415A50-725E-6448-9D2A-FE2DC6E403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496F6-D4BF-334B-99EC-7B6CD7527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79" y="3464221"/>
            <a:ext cx="3102860" cy="1055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95CC1-00A7-1A48-985D-32134CC5B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312" y="3361028"/>
            <a:ext cx="2568555" cy="1522453"/>
          </a:xfrm>
          <a:prstGeom prst="rect">
            <a:avLst/>
          </a:prstGeom>
        </p:spPr>
      </p:pic>
      <p:sp>
        <p:nvSpPr>
          <p:cNvPr id="11" name="Google Shape;466;p38">
            <a:extLst>
              <a:ext uri="{FF2B5EF4-FFF2-40B4-BE49-F238E27FC236}">
                <a16:creationId xmlns:a16="http://schemas.microsoft.com/office/drawing/2014/main" id="{114FF290-DFEC-6D45-894E-224AECFF1A9B}"/>
              </a:ext>
            </a:extLst>
          </p:cNvPr>
          <p:cNvSpPr txBox="1"/>
          <p:nvPr/>
        </p:nvSpPr>
        <p:spPr>
          <a:xfrm>
            <a:off x="1529312" y="2751230"/>
            <a:ext cx="3195088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" name="Google Shape;466;p38">
            <a:extLst>
              <a:ext uri="{FF2B5EF4-FFF2-40B4-BE49-F238E27FC236}">
                <a16:creationId xmlns:a16="http://schemas.microsoft.com/office/drawing/2014/main" id="{13812EE0-CBF6-DF45-9FE1-EA18392CD59D}"/>
              </a:ext>
            </a:extLst>
          </p:cNvPr>
          <p:cNvSpPr txBox="1"/>
          <p:nvPr/>
        </p:nvSpPr>
        <p:spPr>
          <a:xfrm>
            <a:off x="5124467" y="2793130"/>
            <a:ext cx="2718007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Metrics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7554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814176" y="651468"/>
            <a:ext cx="7820448" cy="1094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Tuning XGBoost Model using Random Search</a:t>
            </a:r>
            <a:br>
              <a:rPr lang="en-US" sz="3200" dirty="0">
                <a:solidFill>
                  <a:schemeClr val="accent4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79" name="Google Shape;379;p35"/>
          <p:cNvSpPr txBox="1">
            <a:spLocks noGrp="1"/>
          </p:cNvSpPr>
          <p:nvPr>
            <p:ph type="subTitle" idx="1"/>
          </p:nvPr>
        </p:nvSpPr>
        <p:spPr>
          <a:xfrm>
            <a:off x="522288" y="1375815"/>
            <a:ext cx="8112336" cy="239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Random search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 is a technique where 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random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 combinations of the hyperparameters are used to 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 the best solution for the built model. It is similar to grid 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search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, and yet it has proven to yield better results comparatively.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AutoShape 2" descr="Know How to Calculate Health Insurance Premium in Easiest Ways - ABC of  Money">
            <a:extLst>
              <a:ext uri="{FF2B5EF4-FFF2-40B4-BE49-F238E27FC236}">
                <a16:creationId xmlns:a16="http://schemas.microsoft.com/office/drawing/2014/main" id="{93415A50-725E-6448-9D2A-FE2DC6E403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80EFC-1041-9A4C-ABBA-22874A1E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963864"/>
            <a:ext cx="2921652" cy="994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B6CF95-117B-DD4E-9BF5-A873DFE81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240" y="3681393"/>
            <a:ext cx="2813360" cy="127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E6E40-A406-C741-9DAE-7E8A2E8C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608" y="2199387"/>
            <a:ext cx="2596444" cy="1114771"/>
          </a:xfrm>
          <a:prstGeom prst="rect">
            <a:avLst/>
          </a:prstGeom>
        </p:spPr>
      </p:pic>
      <p:sp>
        <p:nvSpPr>
          <p:cNvPr id="10" name="Google Shape;466;p38">
            <a:extLst>
              <a:ext uri="{FF2B5EF4-FFF2-40B4-BE49-F238E27FC236}">
                <a16:creationId xmlns:a16="http://schemas.microsoft.com/office/drawing/2014/main" id="{2D255A32-AD50-8344-9A3B-042DC77FBA46}"/>
              </a:ext>
            </a:extLst>
          </p:cNvPr>
          <p:cNvSpPr txBox="1"/>
          <p:nvPr/>
        </p:nvSpPr>
        <p:spPr>
          <a:xfrm>
            <a:off x="1529312" y="3293101"/>
            <a:ext cx="3195088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" name="Google Shape;466;p38">
            <a:extLst>
              <a:ext uri="{FF2B5EF4-FFF2-40B4-BE49-F238E27FC236}">
                <a16:creationId xmlns:a16="http://schemas.microsoft.com/office/drawing/2014/main" id="{32C83D9F-B60D-BF49-BAA2-25677F234480}"/>
              </a:ext>
            </a:extLst>
          </p:cNvPr>
          <p:cNvSpPr txBox="1"/>
          <p:nvPr/>
        </p:nvSpPr>
        <p:spPr>
          <a:xfrm>
            <a:off x="5124467" y="3335001"/>
            <a:ext cx="2718007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Metrics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" name="Google Shape;466;p38">
            <a:extLst>
              <a:ext uri="{FF2B5EF4-FFF2-40B4-BE49-F238E27FC236}">
                <a16:creationId xmlns:a16="http://schemas.microsoft.com/office/drawing/2014/main" id="{7C2CEC2A-E828-5646-98BE-7A4B79A64CEC}"/>
              </a:ext>
            </a:extLst>
          </p:cNvPr>
          <p:cNvSpPr txBox="1"/>
          <p:nvPr/>
        </p:nvSpPr>
        <p:spPr>
          <a:xfrm>
            <a:off x="2189712" y="2425340"/>
            <a:ext cx="3195088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Parameter grid :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3848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ownload Free png Steps Png (92+ images in Collection) Page 2 - DLPNG.com">
            <a:extLst>
              <a:ext uri="{FF2B5EF4-FFF2-40B4-BE49-F238E27FC236}">
                <a16:creationId xmlns:a16="http://schemas.microsoft.com/office/drawing/2014/main" id="{0A002589-0D53-EE4E-B973-58F4B2584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53" y="1061155"/>
            <a:ext cx="3481924" cy="32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8" name="Google Shape;328;p32"/>
          <p:cNvGrpSpPr/>
          <p:nvPr/>
        </p:nvGrpSpPr>
        <p:grpSpPr>
          <a:xfrm>
            <a:off x="401487" y="-3422"/>
            <a:ext cx="6557383" cy="5146922"/>
            <a:chOff x="-234" y="-3097"/>
            <a:chExt cx="6557383" cy="5146922"/>
          </a:xfrm>
        </p:grpSpPr>
        <p:sp>
          <p:nvSpPr>
            <p:cNvPr id="329" name="Google Shape;329;p32"/>
            <p:cNvSpPr/>
            <p:nvPr/>
          </p:nvSpPr>
          <p:spPr>
            <a:xfrm>
              <a:off x="-234" y="-118"/>
              <a:ext cx="6178631" cy="5143425"/>
            </a:xfrm>
            <a:custGeom>
              <a:avLst/>
              <a:gdLst/>
              <a:ahLst/>
              <a:cxnLst/>
              <a:rect l="l" t="t" r="r" b="b"/>
              <a:pathLst>
                <a:path w="97601" h="73391" extrusionOk="0">
                  <a:moveTo>
                    <a:pt x="0" y="0"/>
                  </a:moveTo>
                  <a:lnTo>
                    <a:pt x="0" y="73391"/>
                  </a:lnTo>
                  <a:lnTo>
                    <a:pt x="94741" y="73391"/>
                  </a:lnTo>
                  <a:lnTo>
                    <a:pt x="75889" y="38800"/>
                  </a:lnTo>
                  <a:lnTo>
                    <a:pt x="97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32"/>
            <p:cNvGrpSpPr/>
            <p:nvPr/>
          </p:nvGrpSpPr>
          <p:grpSpPr>
            <a:xfrm>
              <a:off x="3714585" y="-3097"/>
              <a:ext cx="2842564" cy="5146922"/>
              <a:chOff x="6659775" y="2014225"/>
              <a:chExt cx="555275" cy="1106175"/>
            </a:xfrm>
          </p:grpSpPr>
          <p:sp>
            <p:nvSpPr>
              <p:cNvPr id="331" name="Google Shape;331;p32"/>
              <p:cNvSpPr/>
              <p:nvPr/>
            </p:nvSpPr>
            <p:spPr>
              <a:xfrm>
                <a:off x="6737450" y="2014225"/>
                <a:ext cx="4020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2" h="44247" extrusionOk="0">
                    <a:moveTo>
                      <a:pt x="13004" y="0"/>
                    </a:moveTo>
                    <a:lnTo>
                      <a:pt x="0" y="23239"/>
                    </a:lnTo>
                    <a:lnTo>
                      <a:pt x="11443" y="44246"/>
                    </a:lnTo>
                    <a:lnTo>
                      <a:pt x="14545" y="44246"/>
                    </a:lnTo>
                    <a:lnTo>
                      <a:pt x="3088" y="23225"/>
                    </a:lnTo>
                    <a:lnTo>
                      <a:pt x="16082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6813100" y="2014225"/>
                <a:ext cx="4019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44247" extrusionOk="0">
                    <a:moveTo>
                      <a:pt x="13004" y="0"/>
                    </a:moveTo>
                    <a:lnTo>
                      <a:pt x="1" y="23239"/>
                    </a:lnTo>
                    <a:lnTo>
                      <a:pt x="11444" y="44246"/>
                    </a:lnTo>
                    <a:lnTo>
                      <a:pt x="14541" y="44246"/>
                    </a:lnTo>
                    <a:lnTo>
                      <a:pt x="3088" y="23225"/>
                    </a:lnTo>
                    <a:lnTo>
                      <a:pt x="160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6659775" y="2014225"/>
                <a:ext cx="402075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3" h="44247" extrusionOk="0">
                    <a:moveTo>
                      <a:pt x="13009" y="0"/>
                    </a:moveTo>
                    <a:lnTo>
                      <a:pt x="1" y="23239"/>
                    </a:lnTo>
                    <a:lnTo>
                      <a:pt x="11449" y="44246"/>
                    </a:lnTo>
                    <a:lnTo>
                      <a:pt x="14546" y="44246"/>
                    </a:lnTo>
                    <a:lnTo>
                      <a:pt x="3088" y="23225"/>
                    </a:lnTo>
                    <a:lnTo>
                      <a:pt x="16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5" name="Google Shape;335;p32"/>
          <p:cNvSpPr txBox="1">
            <a:spLocks noGrp="1"/>
          </p:cNvSpPr>
          <p:nvPr>
            <p:ph type="ctrTitle"/>
          </p:nvPr>
        </p:nvSpPr>
        <p:spPr>
          <a:xfrm>
            <a:off x="558369" y="1313138"/>
            <a:ext cx="5864866" cy="25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4"/>
                </a:solidFill>
              </a:rPr>
              <a:t>Future Steps</a:t>
            </a:r>
            <a:endParaRPr sz="4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5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45;p38">
            <a:extLst>
              <a:ext uri="{FF2B5EF4-FFF2-40B4-BE49-F238E27FC236}">
                <a16:creationId xmlns:a16="http://schemas.microsoft.com/office/drawing/2014/main" id="{7025F154-7335-694C-B2FF-E9AAC47FC5B7}"/>
              </a:ext>
            </a:extLst>
          </p:cNvPr>
          <p:cNvSpPr txBox="1">
            <a:spLocks/>
          </p:cNvSpPr>
          <p:nvPr/>
        </p:nvSpPr>
        <p:spPr>
          <a:xfrm>
            <a:off x="677334" y="348001"/>
            <a:ext cx="6652932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Condensed"/>
              <a:buNone/>
              <a:defRPr sz="6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4000" dirty="0">
                <a:solidFill>
                  <a:schemeClr val="accent4"/>
                </a:solidFill>
              </a:rPr>
              <a:t>Next Steps</a:t>
            </a:r>
          </a:p>
        </p:txBody>
      </p:sp>
      <p:grpSp>
        <p:nvGrpSpPr>
          <p:cNvPr id="11" name="Google Shape;456;p38">
            <a:extLst>
              <a:ext uri="{FF2B5EF4-FFF2-40B4-BE49-F238E27FC236}">
                <a16:creationId xmlns:a16="http://schemas.microsoft.com/office/drawing/2014/main" id="{3329E03C-4046-AF46-AB6D-9BD2AFA9F884}"/>
              </a:ext>
            </a:extLst>
          </p:cNvPr>
          <p:cNvGrpSpPr/>
          <p:nvPr/>
        </p:nvGrpSpPr>
        <p:grpSpPr>
          <a:xfrm>
            <a:off x="2693270" y="1453028"/>
            <a:ext cx="65761" cy="3690472"/>
            <a:chOff x="2693270" y="1453028"/>
            <a:chExt cx="65761" cy="3690472"/>
          </a:xfrm>
        </p:grpSpPr>
        <p:cxnSp>
          <p:nvCxnSpPr>
            <p:cNvPr id="12" name="Google Shape;457;p38">
              <a:extLst>
                <a:ext uri="{FF2B5EF4-FFF2-40B4-BE49-F238E27FC236}">
                  <a16:creationId xmlns:a16="http://schemas.microsoft.com/office/drawing/2014/main" id="{0B17F8DF-6731-BD41-AA8F-C73838C70C85}"/>
                </a:ext>
              </a:extLst>
            </p:cNvPr>
            <p:cNvCxnSpPr/>
            <p:nvPr/>
          </p:nvCxnSpPr>
          <p:spPr>
            <a:xfrm rot="10800000">
              <a:off x="2726150" y="1478700"/>
              <a:ext cx="0" cy="366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58;p38">
              <a:extLst>
                <a:ext uri="{FF2B5EF4-FFF2-40B4-BE49-F238E27FC236}">
                  <a16:creationId xmlns:a16="http://schemas.microsoft.com/office/drawing/2014/main" id="{444E790C-AD5D-C94B-8FA5-EB2A8D441D4B}"/>
                </a:ext>
              </a:extLst>
            </p:cNvPr>
            <p:cNvSpPr/>
            <p:nvPr/>
          </p:nvSpPr>
          <p:spPr>
            <a:xfrm rot="-2700000">
              <a:off x="2693270" y="1453028"/>
              <a:ext cx="65761" cy="657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60;p38">
              <a:extLst>
                <a:ext uri="{FF2B5EF4-FFF2-40B4-BE49-F238E27FC236}">
                  <a16:creationId xmlns:a16="http://schemas.microsoft.com/office/drawing/2014/main" id="{7E51E984-1ADD-E046-A7DF-793B0F5BF55A}"/>
                </a:ext>
              </a:extLst>
            </p:cNvPr>
            <p:cNvSpPr/>
            <p:nvPr/>
          </p:nvSpPr>
          <p:spPr>
            <a:xfrm rot="18900000">
              <a:off x="2693270" y="3139301"/>
              <a:ext cx="65761" cy="657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63;p38">
            <a:extLst>
              <a:ext uri="{FF2B5EF4-FFF2-40B4-BE49-F238E27FC236}">
                <a16:creationId xmlns:a16="http://schemas.microsoft.com/office/drawing/2014/main" id="{03F536A4-C7EA-AB42-AA60-ADB5D459D8E1}"/>
              </a:ext>
            </a:extLst>
          </p:cNvPr>
          <p:cNvSpPr txBox="1"/>
          <p:nvPr/>
        </p:nvSpPr>
        <p:spPr>
          <a:xfrm>
            <a:off x="2980051" y="1357238"/>
            <a:ext cx="6162351" cy="183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Font typeface="Wingdings" pitchFamily="2" charset="2"/>
              <a:buChar char="q"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 Model Performance using Cross Validation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Font typeface="Wingdings" pitchFamily="2" charset="2"/>
              <a:buChar char="q"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Regularization Techniques like (lasso and ridge)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Font typeface="Wingdings" pitchFamily="2" charset="2"/>
              <a:buChar char="q"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Extract more information from existing data (feature and transformation extraction)</a:t>
            </a:r>
            <a:endParaRPr sz="1600" dirty="0">
              <a:solidFill>
                <a:schemeClr val="bg1">
                  <a:lumMod val="50000"/>
                </a:schemeClr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" name="Google Shape;464;p38">
            <a:extLst>
              <a:ext uri="{FF2B5EF4-FFF2-40B4-BE49-F238E27FC236}">
                <a16:creationId xmlns:a16="http://schemas.microsoft.com/office/drawing/2014/main" id="{B5C4ABB7-646F-0342-B2E1-4D230C80EC81}"/>
              </a:ext>
            </a:extLst>
          </p:cNvPr>
          <p:cNvSpPr txBox="1"/>
          <p:nvPr/>
        </p:nvSpPr>
        <p:spPr>
          <a:xfrm>
            <a:off x="962649" y="2913491"/>
            <a:ext cx="14631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Year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" name="Google Shape;466;p38">
            <a:extLst>
              <a:ext uri="{FF2B5EF4-FFF2-40B4-BE49-F238E27FC236}">
                <a16:creationId xmlns:a16="http://schemas.microsoft.com/office/drawing/2014/main" id="{677201BC-D32D-DD4A-83BC-919F7AD60930}"/>
              </a:ext>
            </a:extLst>
          </p:cNvPr>
          <p:cNvSpPr txBox="1"/>
          <p:nvPr/>
        </p:nvSpPr>
        <p:spPr>
          <a:xfrm>
            <a:off x="962649" y="1305486"/>
            <a:ext cx="14631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Months</a:t>
            </a:r>
            <a:endParaRPr sz="1800" b="1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2" name="Google Shape;467;p38">
            <a:extLst>
              <a:ext uri="{FF2B5EF4-FFF2-40B4-BE49-F238E27FC236}">
                <a16:creationId xmlns:a16="http://schemas.microsoft.com/office/drawing/2014/main" id="{9EAF6860-651F-364B-849C-C1C27CBB6C7D}"/>
              </a:ext>
            </a:extLst>
          </p:cNvPr>
          <p:cNvGrpSpPr/>
          <p:nvPr/>
        </p:nvGrpSpPr>
        <p:grpSpPr>
          <a:xfrm rot="10800000" flipH="1">
            <a:off x="1599" y="2583308"/>
            <a:ext cx="1432955" cy="2560711"/>
            <a:chOff x="4540" y="4"/>
            <a:chExt cx="1432955" cy="2560711"/>
          </a:xfrm>
        </p:grpSpPr>
        <p:sp>
          <p:nvSpPr>
            <p:cNvPr id="23" name="Google Shape;468;p38">
              <a:extLst>
                <a:ext uri="{FF2B5EF4-FFF2-40B4-BE49-F238E27FC236}">
                  <a16:creationId xmlns:a16="http://schemas.microsoft.com/office/drawing/2014/main" id="{B5897482-B30F-8047-85FE-26EC2A574D5D}"/>
                </a:ext>
              </a:extLst>
            </p:cNvPr>
            <p:cNvSpPr/>
            <p:nvPr/>
          </p:nvSpPr>
          <p:spPr>
            <a:xfrm>
              <a:off x="4540" y="4"/>
              <a:ext cx="1117711" cy="1997492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9;p38">
              <a:extLst>
                <a:ext uri="{FF2B5EF4-FFF2-40B4-BE49-F238E27FC236}">
                  <a16:creationId xmlns:a16="http://schemas.microsoft.com/office/drawing/2014/main" id="{950CCCD8-B762-9E4F-9A1C-A2C89890A0A5}"/>
                </a:ext>
              </a:extLst>
            </p:cNvPr>
            <p:cNvSpPr/>
            <p:nvPr/>
          </p:nvSpPr>
          <p:spPr>
            <a:xfrm>
              <a:off x="4540" y="4"/>
              <a:ext cx="811193" cy="1449189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0;p38">
              <a:extLst>
                <a:ext uri="{FF2B5EF4-FFF2-40B4-BE49-F238E27FC236}">
                  <a16:creationId xmlns:a16="http://schemas.microsoft.com/office/drawing/2014/main" id="{A01999B3-EE4D-6448-A394-9DF71B16183C}"/>
                </a:ext>
              </a:extLst>
            </p:cNvPr>
            <p:cNvSpPr/>
            <p:nvPr/>
          </p:nvSpPr>
          <p:spPr>
            <a:xfrm>
              <a:off x="4540" y="4"/>
              <a:ext cx="1432955" cy="2560711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463;p38">
            <a:extLst>
              <a:ext uri="{FF2B5EF4-FFF2-40B4-BE49-F238E27FC236}">
                <a16:creationId xmlns:a16="http://schemas.microsoft.com/office/drawing/2014/main" id="{F184950B-5851-4543-98AC-ECAC70B13F72}"/>
              </a:ext>
            </a:extLst>
          </p:cNvPr>
          <p:cNvSpPr txBox="1"/>
          <p:nvPr/>
        </p:nvSpPr>
        <p:spPr>
          <a:xfrm>
            <a:off x="2933550" y="2978892"/>
            <a:ext cx="6162351" cy="183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Font typeface="Wingdings" pitchFamily="2" charset="2"/>
              <a:buChar char="q"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Stacking Models for Improved Predictions – Stacking is an ensemble learning technique that uses predictions from multiple models (for example decision tree, KNN or SVM) to build new model</a:t>
            </a:r>
          </a:p>
          <a:p>
            <a:pPr marL="285750" indent="-285750">
              <a:spcAft>
                <a:spcPts val="1600"/>
              </a:spcAft>
              <a:buClr>
                <a:schemeClr val="accent4"/>
              </a:buClr>
              <a:buFont typeface="Wingdings" pitchFamily="2" charset="2"/>
              <a:buChar char="q"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Hyperparameter Optimization with Random Search and Grid Search</a:t>
            </a:r>
          </a:p>
          <a:p>
            <a:pPr marL="285750" lvl="0" indent="-285750">
              <a:spcAft>
                <a:spcPts val="1600"/>
              </a:spcAft>
              <a:buClr>
                <a:schemeClr val="accent4"/>
              </a:buClr>
              <a:buFont typeface="Wingdings" pitchFamily="2" charset="2"/>
              <a:buChar char="q"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Deploy the model on cloud for Prediction – </a:t>
            </a:r>
            <a:r>
              <a:rPr lang="en" sz="1600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https://health-insurance-premium-predi.herokuapp.com/</a:t>
            </a:r>
            <a:endParaRPr lang="en" sz="1600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50365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4"/>
          <p:cNvSpPr txBox="1">
            <a:spLocks noGrp="1"/>
          </p:cNvSpPr>
          <p:nvPr>
            <p:ph type="title"/>
          </p:nvPr>
        </p:nvSpPr>
        <p:spPr>
          <a:xfrm>
            <a:off x="726225" y="3651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91" name="Google Shape;791;p54"/>
          <p:cNvSpPr txBox="1">
            <a:spLocks noGrp="1"/>
          </p:cNvSpPr>
          <p:nvPr>
            <p:ph type="body" idx="1"/>
          </p:nvPr>
        </p:nvSpPr>
        <p:spPr>
          <a:xfrm>
            <a:off x="982829" y="1222397"/>
            <a:ext cx="7178342" cy="2698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SzPts val="1800"/>
              <a:buNone/>
            </a:pPr>
            <a:r>
              <a:rPr lang="en-US" dirty="0"/>
              <a:t>How do most Americans get their health insurance? - </a:t>
            </a:r>
            <a:r>
              <a:rPr lang="en-US" dirty="0" err="1"/>
              <a:t>USAFacts</a:t>
            </a:r>
            <a:r>
              <a:rPr lang="en-US" dirty="0"/>
              <a:t>. (2020). Retrieved 20 October 2020, from </a:t>
            </a:r>
            <a:r>
              <a:rPr lang="en-US" dirty="0">
                <a:hlinkClick r:id="rId3"/>
              </a:rPr>
              <a:t>https://usafacts.org/articles/how-most-americans-get-their-health-insurance-medicare-employers/</a:t>
            </a:r>
            <a:endParaRPr lang="en-US" dirty="0"/>
          </a:p>
          <a:p>
            <a:pPr marL="114300" lvl="0" indent="0">
              <a:buSzPts val="1800"/>
              <a:buNone/>
            </a:pPr>
            <a:endParaRPr lang="en-US" dirty="0"/>
          </a:p>
          <a:p>
            <a:pPr marL="114300" lvl="0" indent="0">
              <a:buSzPts val="1800"/>
              <a:buNone/>
            </a:pPr>
            <a:r>
              <a:rPr lang="en-US" dirty="0"/>
              <a:t>Ray, S. (2020). How To Increase Accuracy Of Machine Learning Model. Retrieved 20 October 2020, from </a:t>
            </a:r>
            <a:r>
              <a:rPr lang="en-US" dirty="0">
                <a:hlinkClick r:id="rId4"/>
              </a:rPr>
              <a:t>https://www.analyticsvidhya.com/blog/2015/12/improve-machine-learning-results/</a:t>
            </a:r>
            <a:endParaRPr lang="en-US" dirty="0"/>
          </a:p>
          <a:p>
            <a:pPr marL="114300" lvl="0" indent="0">
              <a:buSzPts val="1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6"/>
          <p:cNvSpPr txBox="1">
            <a:spLocks noGrp="1"/>
          </p:cNvSpPr>
          <p:nvPr>
            <p:ph type="title"/>
          </p:nvPr>
        </p:nvSpPr>
        <p:spPr>
          <a:xfrm>
            <a:off x="2288600" y="1379825"/>
            <a:ext cx="4561500" cy="15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4"/>
                </a:solidFill>
              </a:rPr>
              <a:t>Thank You!</a:t>
            </a:r>
            <a:endParaRPr sz="7200" dirty="0">
              <a:solidFill>
                <a:schemeClr val="accent4"/>
              </a:solidFill>
            </a:endParaRPr>
          </a:p>
        </p:txBody>
      </p:sp>
      <p:sp>
        <p:nvSpPr>
          <p:cNvPr id="652" name="Google Shape;652;p46"/>
          <p:cNvSpPr txBox="1">
            <a:spLocks noGrp="1"/>
          </p:cNvSpPr>
          <p:nvPr>
            <p:ph type="subTitle" idx="1"/>
          </p:nvPr>
        </p:nvSpPr>
        <p:spPr>
          <a:xfrm>
            <a:off x="2293900" y="3069888"/>
            <a:ext cx="4561500" cy="8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ny Questions?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82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4"/>
          <p:cNvGrpSpPr/>
          <p:nvPr/>
        </p:nvGrpSpPr>
        <p:grpSpPr>
          <a:xfrm>
            <a:off x="3125889" y="1396897"/>
            <a:ext cx="1198385" cy="1198385"/>
            <a:chOff x="689850" y="398450"/>
            <a:chExt cx="4346700" cy="4346700"/>
          </a:xfrm>
        </p:grpSpPr>
        <p:sp>
          <p:nvSpPr>
            <p:cNvPr id="347" name="Google Shape;347;p34"/>
            <p:cNvSpPr/>
            <p:nvPr/>
          </p:nvSpPr>
          <p:spPr>
            <a:xfrm>
              <a:off x="689850" y="398450"/>
              <a:ext cx="4346700" cy="43467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.1</a:t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155002" y="863633"/>
              <a:ext cx="3416700" cy="3416700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4"/>
          <p:cNvGrpSpPr/>
          <p:nvPr/>
        </p:nvGrpSpPr>
        <p:grpSpPr>
          <a:xfrm>
            <a:off x="4836426" y="3192410"/>
            <a:ext cx="1198385" cy="1198385"/>
            <a:chOff x="689850" y="398450"/>
            <a:chExt cx="4346700" cy="4346700"/>
          </a:xfrm>
        </p:grpSpPr>
        <p:sp>
          <p:nvSpPr>
            <p:cNvPr id="350" name="Google Shape;350;p34"/>
            <p:cNvSpPr/>
            <p:nvPr/>
          </p:nvSpPr>
          <p:spPr>
            <a:xfrm>
              <a:off x="689850" y="398450"/>
              <a:ext cx="4346700" cy="43467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.1</a:t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1155002" y="863633"/>
              <a:ext cx="3416700" cy="3416700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4"/>
          <p:cNvGrpSpPr/>
          <p:nvPr/>
        </p:nvGrpSpPr>
        <p:grpSpPr>
          <a:xfrm>
            <a:off x="3125889" y="3192410"/>
            <a:ext cx="1198385" cy="1198385"/>
            <a:chOff x="689850" y="398450"/>
            <a:chExt cx="4346700" cy="4346700"/>
          </a:xfrm>
        </p:grpSpPr>
        <p:sp>
          <p:nvSpPr>
            <p:cNvPr id="353" name="Google Shape;353;p34"/>
            <p:cNvSpPr/>
            <p:nvPr/>
          </p:nvSpPr>
          <p:spPr>
            <a:xfrm>
              <a:off x="689850" y="398450"/>
              <a:ext cx="4346700" cy="43467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.1</a:t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1155002" y="863633"/>
              <a:ext cx="3416700" cy="3416700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4836426" y="1396897"/>
            <a:ext cx="1198385" cy="1198385"/>
            <a:chOff x="689850" y="398450"/>
            <a:chExt cx="4346700" cy="4346700"/>
          </a:xfrm>
        </p:grpSpPr>
        <p:sp>
          <p:nvSpPr>
            <p:cNvPr id="356" name="Google Shape;356;p34"/>
            <p:cNvSpPr/>
            <p:nvPr/>
          </p:nvSpPr>
          <p:spPr>
            <a:xfrm>
              <a:off x="689850" y="398450"/>
              <a:ext cx="4346700" cy="43467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.1</a:t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155002" y="863633"/>
              <a:ext cx="3416700" cy="3416700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4"/>
                </a:solidFill>
              </a:rPr>
              <a:t>Table of Contents</a:t>
            </a:r>
            <a:endParaRPr sz="2800" dirty="0">
              <a:solidFill>
                <a:schemeClr val="accent4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ubTitle" idx="3"/>
          </p:nvPr>
        </p:nvSpPr>
        <p:spPr>
          <a:xfrm>
            <a:off x="666337" y="3419925"/>
            <a:ext cx="2353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Project Goal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60" name="Google Shape;360;p34"/>
          <p:cNvSpPr txBox="1">
            <a:spLocks noGrp="1"/>
          </p:cNvSpPr>
          <p:nvPr>
            <p:ph type="subTitle" idx="4"/>
          </p:nvPr>
        </p:nvSpPr>
        <p:spPr>
          <a:xfrm>
            <a:off x="446567" y="3717725"/>
            <a:ext cx="2572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 Help People Compare and Choose the Right Health Plan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1" name="Google Shape;361;p34"/>
          <p:cNvSpPr txBox="1">
            <a:spLocks noGrp="1"/>
          </p:cNvSpPr>
          <p:nvPr>
            <p:ph type="subTitle" idx="1"/>
          </p:nvPr>
        </p:nvSpPr>
        <p:spPr>
          <a:xfrm>
            <a:off x="668162" y="1635625"/>
            <a:ext cx="2359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Introduction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62" name="Google Shape;362;p34"/>
          <p:cNvSpPr txBox="1">
            <a:spLocks noGrp="1"/>
          </p:cNvSpPr>
          <p:nvPr>
            <p:ph type="subTitle" idx="2"/>
          </p:nvPr>
        </p:nvSpPr>
        <p:spPr>
          <a:xfrm>
            <a:off x="668262" y="1933050"/>
            <a:ext cx="23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Health Insurance Coverage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 the United States: 2019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3" name="Google Shape;363;p34"/>
          <p:cNvSpPr txBox="1">
            <a:spLocks noGrp="1"/>
          </p:cNvSpPr>
          <p:nvPr>
            <p:ph type="subTitle" idx="5"/>
          </p:nvPr>
        </p:nvSpPr>
        <p:spPr>
          <a:xfrm>
            <a:off x="6123937" y="1637000"/>
            <a:ext cx="2359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ML Models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64" name="Google Shape;364;p34"/>
          <p:cNvSpPr txBox="1">
            <a:spLocks noGrp="1"/>
          </p:cNvSpPr>
          <p:nvPr>
            <p:ph type="subTitle" idx="6"/>
          </p:nvPr>
        </p:nvSpPr>
        <p:spPr>
          <a:xfrm>
            <a:off x="6124588" y="1935000"/>
            <a:ext cx="23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Summarize the models and their accuracy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5" name="Google Shape;365;p34"/>
          <p:cNvSpPr txBox="1">
            <a:spLocks noGrp="1"/>
          </p:cNvSpPr>
          <p:nvPr>
            <p:ph type="subTitle" idx="7"/>
          </p:nvPr>
        </p:nvSpPr>
        <p:spPr>
          <a:xfrm>
            <a:off x="6117862" y="3420200"/>
            <a:ext cx="2353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Future Steps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66" name="Google Shape;366;p34"/>
          <p:cNvSpPr txBox="1">
            <a:spLocks noGrp="1"/>
          </p:cNvSpPr>
          <p:nvPr>
            <p:ph type="subTitle" idx="8"/>
          </p:nvPr>
        </p:nvSpPr>
        <p:spPr>
          <a:xfrm>
            <a:off x="6117863" y="3717325"/>
            <a:ext cx="23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Long term implication of ML Model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7" name="Google Shape;367;p34"/>
          <p:cNvSpPr txBox="1">
            <a:spLocks noGrp="1"/>
          </p:cNvSpPr>
          <p:nvPr>
            <p:ph type="title" idx="9"/>
          </p:nvPr>
        </p:nvSpPr>
        <p:spPr>
          <a:xfrm>
            <a:off x="3333744" y="1709694"/>
            <a:ext cx="78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8" name="Google Shape;368;p34"/>
          <p:cNvSpPr txBox="1">
            <a:spLocks noGrp="1"/>
          </p:cNvSpPr>
          <p:nvPr>
            <p:ph type="title" idx="13"/>
          </p:nvPr>
        </p:nvSpPr>
        <p:spPr>
          <a:xfrm>
            <a:off x="3333744" y="3505259"/>
            <a:ext cx="78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title" idx="14"/>
          </p:nvPr>
        </p:nvSpPr>
        <p:spPr>
          <a:xfrm>
            <a:off x="5044205" y="1709694"/>
            <a:ext cx="78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70" name="Google Shape;370;p34"/>
          <p:cNvSpPr txBox="1">
            <a:spLocks noGrp="1"/>
          </p:cNvSpPr>
          <p:nvPr>
            <p:ph type="title" idx="15"/>
          </p:nvPr>
        </p:nvSpPr>
        <p:spPr>
          <a:xfrm>
            <a:off x="5044205" y="3505259"/>
            <a:ext cx="78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1527599" y="396079"/>
            <a:ext cx="608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Health Insurance Coverage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4"/>
                </a:solidFill>
              </a:rPr>
              <a:t>in the United States: 2019</a:t>
            </a:r>
          </a:p>
        </p:txBody>
      </p:sp>
      <p:sp>
        <p:nvSpPr>
          <p:cNvPr id="379" name="Google Shape;379;p35"/>
          <p:cNvSpPr txBox="1">
            <a:spLocks noGrp="1"/>
          </p:cNvSpPr>
          <p:nvPr>
            <p:ph type="subTitle" idx="1"/>
          </p:nvPr>
        </p:nvSpPr>
        <p:spPr>
          <a:xfrm>
            <a:off x="1322440" y="1481328"/>
            <a:ext cx="6499119" cy="2633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 2019, </a:t>
            </a:r>
            <a:r>
              <a:rPr lang="en-US" b="1" dirty="0">
                <a:solidFill>
                  <a:schemeClr val="accent1"/>
                </a:solidFill>
              </a:rPr>
              <a:t>9.2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percent of people, or </a:t>
            </a:r>
            <a:r>
              <a:rPr lang="en-US" b="1" dirty="0">
                <a:solidFill>
                  <a:schemeClr val="accent1"/>
                </a:solidFill>
              </a:rPr>
              <a:t>29.6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million, were not covered by health insurance</a:t>
            </a:r>
          </a:p>
          <a:p>
            <a:pPr marL="285750" lvl="0" indent="-285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Without health insurance the average doctor appointment costs between </a:t>
            </a:r>
            <a:r>
              <a:rPr lang="en-US" b="1" dirty="0">
                <a:solidFill>
                  <a:schemeClr val="accent1"/>
                </a:solidFill>
              </a:rPr>
              <a:t>$300-$600</a:t>
            </a:r>
          </a:p>
          <a:p>
            <a:pPr marL="285750" lvl="0" indent="-285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New study finds </a:t>
            </a:r>
            <a:r>
              <a:rPr lang="en-US" b="1" dirty="0">
                <a:solidFill>
                  <a:schemeClr val="accent1"/>
                </a:solidFill>
              </a:rPr>
              <a:t>45,000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deaths annually linked to lack of health coverage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ECAC9-4DCE-1348-95DA-7C95BCD41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799" y="3808974"/>
            <a:ext cx="2692400" cy="1098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43"/>
          <p:cNvGrpSpPr/>
          <p:nvPr/>
        </p:nvGrpSpPr>
        <p:grpSpPr>
          <a:xfrm rot="10800000">
            <a:off x="7719786" y="2590918"/>
            <a:ext cx="1432955" cy="2560711"/>
            <a:chOff x="4540" y="4"/>
            <a:chExt cx="1432955" cy="2560711"/>
          </a:xfrm>
        </p:grpSpPr>
        <p:sp>
          <p:nvSpPr>
            <p:cNvPr id="599" name="Google Shape;599;p43"/>
            <p:cNvSpPr/>
            <p:nvPr/>
          </p:nvSpPr>
          <p:spPr>
            <a:xfrm>
              <a:off x="4540" y="4"/>
              <a:ext cx="1117711" cy="1997492"/>
            </a:xfrm>
            <a:custGeom>
              <a:avLst/>
              <a:gdLst/>
              <a:ahLst/>
              <a:cxnLst/>
              <a:rect l="l" t="t" r="r" b="b"/>
              <a:pathLst>
                <a:path w="11016" h="19687" extrusionOk="0">
                  <a:moveTo>
                    <a:pt x="7942" y="1"/>
                  </a:moveTo>
                  <a:lnTo>
                    <a:pt x="0" y="14189"/>
                  </a:lnTo>
                  <a:lnTo>
                    <a:pt x="0" y="19687"/>
                  </a:lnTo>
                  <a:lnTo>
                    <a:pt x="11016" y="1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4540" y="4"/>
              <a:ext cx="811193" cy="1449189"/>
            </a:xfrm>
            <a:custGeom>
              <a:avLst/>
              <a:gdLst/>
              <a:ahLst/>
              <a:cxnLst/>
              <a:rect l="l" t="t" r="r" b="b"/>
              <a:pathLst>
                <a:path w="7995" h="14283" extrusionOk="0">
                  <a:moveTo>
                    <a:pt x="4916" y="1"/>
                  </a:moveTo>
                  <a:lnTo>
                    <a:pt x="0" y="8784"/>
                  </a:lnTo>
                  <a:lnTo>
                    <a:pt x="0" y="14283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4540" y="4"/>
              <a:ext cx="1432955" cy="2560711"/>
            </a:xfrm>
            <a:custGeom>
              <a:avLst/>
              <a:gdLst/>
              <a:ahLst/>
              <a:cxnLst/>
              <a:rect l="l" t="t" r="r" b="b"/>
              <a:pathLst>
                <a:path w="14123" h="25238" extrusionOk="0">
                  <a:moveTo>
                    <a:pt x="11044" y="1"/>
                  </a:moveTo>
                  <a:lnTo>
                    <a:pt x="0" y="19739"/>
                  </a:lnTo>
                  <a:lnTo>
                    <a:pt x="0" y="25237"/>
                  </a:lnTo>
                  <a:lnTo>
                    <a:pt x="141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378;p35">
            <a:extLst>
              <a:ext uri="{FF2B5EF4-FFF2-40B4-BE49-F238E27FC236}">
                <a16:creationId xmlns:a16="http://schemas.microsoft.com/office/drawing/2014/main" id="{3DEEC397-32E9-8347-AC1B-AEF5D7639F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50" y="180414"/>
            <a:ext cx="608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How do most Americans get their health insurance?</a:t>
            </a:r>
          </a:p>
        </p:txBody>
      </p:sp>
      <p:sp>
        <p:nvSpPr>
          <p:cNvPr id="42" name="Google Shape;379;p35">
            <a:extLst>
              <a:ext uri="{FF2B5EF4-FFF2-40B4-BE49-F238E27FC236}">
                <a16:creationId xmlns:a16="http://schemas.microsoft.com/office/drawing/2014/main" id="{E7F83F8C-79BF-644C-A930-78BC4A2290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550" y="1050403"/>
            <a:ext cx="5229517" cy="2633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More than</a:t>
            </a:r>
            <a:r>
              <a:rPr lang="en-US" b="0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two-thirds</a:t>
            </a:r>
            <a:r>
              <a:rPr lang="en-US" b="0" dirty="0">
                <a:solidFill>
                  <a:schemeClr val="accent4"/>
                </a:solidFill>
              </a:rPr>
              <a:t> 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of Americans get their health insurance from private insurers. More than </a:t>
            </a:r>
            <a:r>
              <a:rPr lang="en-US" dirty="0">
                <a:solidFill>
                  <a:schemeClr val="accent4"/>
                </a:solidFill>
              </a:rPr>
              <a:t>half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 of all insurance coverage is employer-provided.</a:t>
            </a:r>
            <a:endParaRPr b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D564C6ED-C34A-9E4E-B269-306A9D0DE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58" y="2108821"/>
            <a:ext cx="4526279" cy="315010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46CF15-BBF5-9F47-AE62-87A39D565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58" y="2560472"/>
            <a:ext cx="4526280" cy="24026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378;p35">
            <a:extLst>
              <a:ext uri="{FF2B5EF4-FFF2-40B4-BE49-F238E27FC236}">
                <a16:creationId xmlns:a16="http://schemas.microsoft.com/office/drawing/2014/main" id="{442F5984-33F7-534B-9EEF-315C722BBB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716" y="563622"/>
            <a:ext cx="6654568" cy="1094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Goal: To Help People Compare and Choose the Right Health Plan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5" name="Google Shape;379;p35">
            <a:extLst>
              <a:ext uri="{FF2B5EF4-FFF2-40B4-BE49-F238E27FC236}">
                <a16:creationId xmlns:a16="http://schemas.microsoft.com/office/drawing/2014/main" id="{AC680394-C220-6540-9736-DE95094D18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7620" y="1504188"/>
            <a:ext cx="7008760" cy="2633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The healthcare premiums keep changing every year because of various factors such as medical trends, pharmaceutical trends, and political factors etc. over which the customer has no control </a:t>
            </a:r>
          </a:p>
          <a:p>
            <a:pPr marL="285750" indent="-285750" algn="just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Educate people on Health plans, For example, just by eliminating smoking and lowering the BMI by a few points might mean saving thousands of dollars from premium charges</a:t>
            </a:r>
          </a:p>
        </p:txBody>
      </p:sp>
      <p:sp>
        <p:nvSpPr>
          <p:cNvPr id="56" name="AutoShape 2" descr="Know How to Calculate Health Insurance Premium in Easiest Ways - ABC of  Money">
            <a:extLst>
              <a:ext uri="{FF2B5EF4-FFF2-40B4-BE49-F238E27FC236}">
                <a16:creationId xmlns:a16="http://schemas.microsoft.com/office/drawing/2014/main" id="{784930AD-31E4-524C-931A-779797310D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7" name="Picture 56" descr="Diagram&#10;&#10;Description automatically generated">
            <a:extLst>
              <a:ext uri="{FF2B5EF4-FFF2-40B4-BE49-F238E27FC236}">
                <a16:creationId xmlns:a16="http://schemas.microsoft.com/office/drawing/2014/main" id="{FC0C02FF-0D9C-3B4E-8EEA-984709FE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03" y="3639312"/>
            <a:ext cx="3476994" cy="15041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392;p36">
            <a:extLst>
              <a:ext uri="{FF2B5EF4-FFF2-40B4-BE49-F238E27FC236}">
                <a16:creationId xmlns:a16="http://schemas.microsoft.com/office/drawing/2014/main" id="{77189F7F-16F4-5142-98D1-92383E9CE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9676" y="258232"/>
            <a:ext cx="464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accent4"/>
                </a:solidFill>
              </a:rPr>
              <a:t>Understanding the data</a:t>
            </a:r>
            <a:br>
              <a:rPr lang="en-US" sz="2800" dirty="0">
                <a:solidFill>
                  <a:schemeClr val="accent4"/>
                </a:solidFill>
              </a:rPr>
            </a:br>
            <a:endParaRPr sz="2800" dirty="0">
              <a:solidFill>
                <a:schemeClr val="accent4"/>
              </a:solidFill>
            </a:endParaRPr>
          </a:p>
        </p:txBody>
      </p:sp>
      <p:pic>
        <p:nvPicPr>
          <p:cNvPr id="68" name="Picture 2" descr="Race For AI-Based Medical Assistants Heats Up">
            <a:extLst>
              <a:ext uri="{FF2B5EF4-FFF2-40B4-BE49-F238E27FC236}">
                <a16:creationId xmlns:a16="http://schemas.microsoft.com/office/drawing/2014/main" id="{17BBF223-10F1-204A-BAB6-D485844A8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461" y="3285460"/>
            <a:ext cx="2487137" cy="18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394;p36">
            <a:extLst>
              <a:ext uri="{FF2B5EF4-FFF2-40B4-BE49-F238E27FC236}">
                <a16:creationId xmlns:a16="http://schemas.microsoft.com/office/drawing/2014/main" id="{DA9BB379-BD8D-B349-841D-FC8B15D6C4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6269" y="967563"/>
            <a:ext cx="6533641" cy="3917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en-US" sz="1400" dirty="0">
                <a:solidFill>
                  <a:schemeClr val="accent6">
                    <a:lumMod val="10000"/>
                  </a:schemeClr>
                </a:solidFill>
              </a:rPr>
              <a:t>Column Description :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/>
                </a:solidFill>
              </a:rPr>
              <a:t>Age: </a:t>
            </a:r>
            <a:r>
              <a:rPr lang="en-US" sz="1400" b="0" dirty="0">
                <a:solidFill>
                  <a:schemeClr val="accent5">
                    <a:lumMod val="75000"/>
                  </a:schemeClr>
                </a:solidFill>
              </a:rPr>
              <a:t>Age of primary beneficiary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/>
                </a:solidFill>
              </a:rPr>
              <a:t>Sex: </a:t>
            </a:r>
            <a:r>
              <a:rPr lang="en-US" sz="1400" b="0" dirty="0">
                <a:solidFill>
                  <a:schemeClr val="accent5">
                    <a:lumMod val="75000"/>
                  </a:schemeClr>
                </a:solidFill>
              </a:rPr>
              <a:t>Primary beneficiary’s gender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/>
                </a:solidFill>
              </a:rPr>
              <a:t>BMI: </a:t>
            </a:r>
            <a:r>
              <a:rPr lang="en-US" sz="1400" b="0" dirty="0">
                <a:solidFill>
                  <a:schemeClr val="accent5">
                    <a:lumMod val="75000"/>
                  </a:schemeClr>
                </a:solidFill>
              </a:rPr>
              <a:t>Body mass index (providing an understanding of the body, weights that are relatively high or low relative to height)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/>
                </a:solidFill>
              </a:rPr>
              <a:t>Children: </a:t>
            </a:r>
            <a:r>
              <a:rPr lang="en-US" sz="1400" b="0" dirty="0">
                <a:solidFill>
                  <a:schemeClr val="accent5">
                    <a:lumMod val="75000"/>
                  </a:schemeClr>
                </a:solidFill>
              </a:rPr>
              <a:t>Number of children covered by health insurance / Number of dependents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/>
                </a:solidFill>
              </a:rPr>
              <a:t>Smoker: </a:t>
            </a:r>
            <a:r>
              <a:rPr lang="en-US" sz="1400" b="0" dirty="0">
                <a:solidFill>
                  <a:schemeClr val="accent5">
                    <a:lumMod val="75000"/>
                  </a:schemeClr>
                </a:solidFill>
              </a:rPr>
              <a:t>Smoking (yes, no)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/>
                </a:solidFill>
              </a:rPr>
              <a:t>Region: </a:t>
            </a:r>
            <a:r>
              <a:rPr lang="en-US" sz="1400" b="0" dirty="0">
                <a:solidFill>
                  <a:schemeClr val="accent5">
                    <a:lumMod val="75000"/>
                  </a:schemeClr>
                </a:solidFill>
              </a:rPr>
              <a:t>Beneficiary’s residential area in the US (northeast, southeast, southwest, northwest)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 Charges: </a:t>
            </a:r>
            <a:r>
              <a:rPr lang="en-US" sz="1400" b="0" dirty="0">
                <a:solidFill>
                  <a:schemeClr val="accent5">
                    <a:lumMod val="75000"/>
                  </a:schemeClr>
                </a:solidFill>
              </a:rPr>
              <a:t>Individual medical costs billed by health insurance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400" b="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>
          <a:blip r:embed="rId3"/>
          <a:srcRect l="22161" r="22161"/>
          <a:stretch/>
        </p:blipFill>
        <p:spPr>
          <a:xfrm>
            <a:off x="5463822" y="824089"/>
            <a:ext cx="3556483" cy="3555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2"/>
          <p:cNvGrpSpPr/>
          <p:nvPr/>
        </p:nvGrpSpPr>
        <p:grpSpPr>
          <a:xfrm>
            <a:off x="401487" y="-3422"/>
            <a:ext cx="6557383" cy="5146922"/>
            <a:chOff x="-234" y="-3097"/>
            <a:chExt cx="6557383" cy="5146922"/>
          </a:xfrm>
        </p:grpSpPr>
        <p:sp>
          <p:nvSpPr>
            <p:cNvPr id="329" name="Google Shape;329;p32"/>
            <p:cNvSpPr/>
            <p:nvPr/>
          </p:nvSpPr>
          <p:spPr>
            <a:xfrm>
              <a:off x="-234" y="-118"/>
              <a:ext cx="6178631" cy="5143425"/>
            </a:xfrm>
            <a:custGeom>
              <a:avLst/>
              <a:gdLst/>
              <a:ahLst/>
              <a:cxnLst/>
              <a:rect l="l" t="t" r="r" b="b"/>
              <a:pathLst>
                <a:path w="97601" h="73391" extrusionOk="0">
                  <a:moveTo>
                    <a:pt x="0" y="0"/>
                  </a:moveTo>
                  <a:lnTo>
                    <a:pt x="0" y="73391"/>
                  </a:lnTo>
                  <a:lnTo>
                    <a:pt x="94741" y="73391"/>
                  </a:lnTo>
                  <a:lnTo>
                    <a:pt x="75889" y="38800"/>
                  </a:lnTo>
                  <a:lnTo>
                    <a:pt x="97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32"/>
            <p:cNvGrpSpPr/>
            <p:nvPr/>
          </p:nvGrpSpPr>
          <p:grpSpPr>
            <a:xfrm>
              <a:off x="3714585" y="-3097"/>
              <a:ext cx="2842564" cy="5146922"/>
              <a:chOff x="6659775" y="2014225"/>
              <a:chExt cx="555275" cy="1106175"/>
            </a:xfrm>
          </p:grpSpPr>
          <p:sp>
            <p:nvSpPr>
              <p:cNvPr id="331" name="Google Shape;331;p32"/>
              <p:cNvSpPr/>
              <p:nvPr/>
            </p:nvSpPr>
            <p:spPr>
              <a:xfrm>
                <a:off x="6737450" y="2014225"/>
                <a:ext cx="4020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2" h="44247" extrusionOk="0">
                    <a:moveTo>
                      <a:pt x="13004" y="0"/>
                    </a:moveTo>
                    <a:lnTo>
                      <a:pt x="0" y="23239"/>
                    </a:lnTo>
                    <a:lnTo>
                      <a:pt x="11443" y="44246"/>
                    </a:lnTo>
                    <a:lnTo>
                      <a:pt x="14545" y="44246"/>
                    </a:lnTo>
                    <a:lnTo>
                      <a:pt x="3088" y="23225"/>
                    </a:lnTo>
                    <a:lnTo>
                      <a:pt x="16082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6813100" y="2014225"/>
                <a:ext cx="4019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44247" extrusionOk="0">
                    <a:moveTo>
                      <a:pt x="13004" y="0"/>
                    </a:moveTo>
                    <a:lnTo>
                      <a:pt x="1" y="23239"/>
                    </a:lnTo>
                    <a:lnTo>
                      <a:pt x="11444" y="44246"/>
                    </a:lnTo>
                    <a:lnTo>
                      <a:pt x="14541" y="44246"/>
                    </a:lnTo>
                    <a:lnTo>
                      <a:pt x="3088" y="23225"/>
                    </a:lnTo>
                    <a:lnTo>
                      <a:pt x="160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6659775" y="2014225"/>
                <a:ext cx="402075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3" h="44247" extrusionOk="0">
                    <a:moveTo>
                      <a:pt x="13009" y="0"/>
                    </a:moveTo>
                    <a:lnTo>
                      <a:pt x="1" y="23239"/>
                    </a:lnTo>
                    <a:lnTo>
                      <a:pt x="11449" y="44246"/>
                    </a:lnTo>
                    <a:lnTo>
                      <a:pt x="14546" y="44246"/>
                    </a:lnTo>
                    <a:lnTo>
                      <a:pt x="3088" y="23225"/>
                    </a:lnTo>
                    <a:lnTo>
                      <a:pt x="16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5" name="Google Shape;335;p32"/>
          <p:cNvSpPr txBox="1">
            <a:spLocks noGrp="1"/>
          </p:cNvSpPr>
          <p:nvPr>
            <p:ph type="ctrTitle"/>
          </p:nvPr>
        </p:nvSpPr>
        <p:spPr>
          <a:xfrm>
            <a:off x="558369" y="1313138"/>
            <a:ext cx="5864866" cy="25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Explanatory </a:t>
            </a:r>
            <a:br>
              <a:rPr lang="en" sz="4800" dirty="0">
                <a:solidFill>
                  <a:schemeClr val="accent4"/>
                </a:solidFill>
              </a:rPr>
            </a:br>
            <a:r>
              <a:rPr lang="en" sz="4800" dirty="0">
                <a:solidFill>
                  <a:schemeClr val="accent4"/>
                </a:solidFill>
              </a:rPr>
              <a:t>Data Analysis</a:t>
            </a:r>
            <a:endParaRPr sz="4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title"/>
          </p:nvPr>
        </p:nvSpPr>
        <p:spPr>
          <a:xfrm>
            <a:off x="726225" y="365150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4"/>
                </a:solidFill>
              </a:rPr>
              <a:t>Plots</a:t>
            </a:r>
            <a:endParaRPr sz="2800" dirty="0">
              <a:solidFill>
                <a:schemeClr val="accent4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AFA855-FAAB-7441-BDCB-AF9DB767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442" y="944123"/>
            <a:ext cx="2362559" cy="1648617"/>
          </a:xfrm>
          <a:prstGeom prst="rect">
            <a:avLst/>
          </a:prstGeom>
        </p:spPr>
      </p:pic>
      <p:sp>
        <p:nvSpPr>
          <p:cNvPr id="477" name="Google Shape;477;p39"/>
          <p:cNvSpPr txBox="1">
            <a:spLocks noGrp="1"/>
          </p:cNvSpPr>
          <p:nvPr>
            <p:ph type="subTitle" idx="2"/>
          </p:nvPr>
        </p:nvSpPr>
        <p:spPr>
          <a:xfrm>
            <a:off x="1214072" y="2615886"/>
            <a:ext cx="171180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accent5">
                    <a:lumMod val="75000"/>
                  </a:schemeClr>
                </a:solidFill>
              </a:rPr>
              <a:t>Correlation Plot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C5D618-DC11-B84D-B5F1-E1DB0A3F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64" y="925830"/>
            <a:ext cx="2255417" cy="1645920"/>
          </a:xfrm>
          <a:prstGeom prst="rect">
            <a:avLst/>
          </a:prstGeom>
        </p:spPr>
      </p:pic>
      <p:sp>
        <p:nvSpPr>
          <p:cNvPr id="61" name="Google Shape;477;p39">
            <a:extLst>
              <a:ext uri="{FF2B5EF4-FFF2-40B4-BE49-F238E27FC236}">
                <a16:creationId xmlns:a16="http://schemas.microsoft.com/office/drawing/2014/main" id="{6E70CC58-9A5C-CE4A-A136-CA33A3BC8DD2}"/>
              </a:ext>
            </a:extLst>
          </p:cNvPr>
          <p:cNvSpPr txBox="1">
            <a:spLocks/>
          </p:cNvSpPr>
          <p:nvPr/>
        </p:nvSpPr>
        <p:spPr>
          <a:xfrm>
            <a:off x="6247367" y="2615184"/>
            <a:ext cx="1711800" cy="43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Age Vs BMI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6F7A2E-BB38-0144-922A-E0EE1AE2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591" y="946820"/>
            <a:ext cx="2424620" cy="1645920"/>
          </a:xfrm>
          <a:prstGeom prst="rect">
            <a:avLst/>
          </a:prstGeom>
        </p:spPr>
      </p:pic>
      <p:sp>
        <p:nvSpPr>
          <p:cNvPr id="58" name="Google Shape;477;p39">
            <a:extLst>
              <a:ext uri="{FF2B5EF4-FFF2-40B4-BE49-F238E27FC236}">
                <a16:creationId xmlns:a16="http://schemas.microsoft.com/office/drawing/2014/main" id="{D1700A2C-B8BC-CF48-85F9-1246ADAC95D3}"/>
              </a:ext>
            </a:extLst>
          </p:cNvPr>
          <p:cNvSpPr txBox="1">
            <a:spLocks/>
          </p:cNvSpPr>
          <p:nvPr/>
        </p:nvSpPr>
        <p:spPr>
          <a:xfrm>
            <a:off x="3827002" y="2617336"/>
            <a:ext cx="1711800" cy="37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Age Vs Charges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9D08E0-2ABE-414F-B2B7-87BAA53F0CFF}"/>
              </a:ext>
            </a:extLst>
          </p:cNvPr>
          <p:cNvCxnSpPr/>
          <p:nvPr/>
        </p:nvCxnSpPr>
        <p:spPr>
          <a:xfrm>
            <a:off x="579390" y="3011429"/>
            <a:ext cx="820702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552E347-C378-CE40-9367-E030F428C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292" y="3185124"/>
            <a:ext cx="1585218" cy="1667800"/>
          </a:xfrm>
          <a:prstGeom prst="rect">
            <a:avLst/>
          </a:prstGeom>
        </p:spPr>
      </p:pic>
      <p:sp>
        <p:nvSpPr>
          <p:cNvPr id="63" name="Google Shape;477;p39">
            <a:extLst>
              <a:ext uri="{FF2B5EF4-FFF2-40B4-BE49-F238E27FC236}">
                <a16:creationId xmlns:a16="http://schemas.microsoft.com/office/drawing/2014/main" id="{1454138C-AB6B-A04E-86D5-3D1A9F84FFA0}"/>
              </a:ext>
            </a:extLst>
          </p:cNvPr>
          <p:cNvSpPr txBox="1">
            <a:spLocks/>
          </p:cNvSpPr>
          <p:nvPr/>
        </p:nvSpPr>
        <p:spPr>
          <a:xfrm>
            <a:off x="3654587" y="4754880"/>
            <a:ext cx="2056627" cy="37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Smoker Vs Charges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2D85D3-A5EA-9448-B722-0F5322E43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867" y="3185124"/>
            <a:ext cx="1741708" cy="1599427"/>
          </a:xfrm>
          <a:prstGeom prst="rect">
            <a:avLst/>
          </a:prstGeom>
        </p:spPr>
      </p:pic>
      <p:sp>
        <p:nvSpPr>
          <p:cNvPr id="65" name="Google Shape;477;p39">
            <a:extLst>
              <a:ext uri="{FF2B5EF4-FFF2-40B4-BE49-F238E27FC236}">
                <a16:creationId xmlns:a16="http://schemas.microsoft.com/office/drawing/2014/main" id="{4BA6BE25-AA1E-2540-B0A2-CF82A5ABB6E5}"/>
              </a:ext>
            </a:extLst>
          </p:cNvPr>
          <p:cNvSpPr txBox="1">
            <a:spLocks/>
          </p:cNvSpPr>
          <p:nvPr/>
        </p:nvSpPr>
        <p:spPr>
          <a:xfrm>
            <a:off x="5946919" y="4754880"/>
            <a:ext cx="2359468" cy="37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No of Children Vs Charges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20694A6-0D65-BF44-A447-1B6D5A4D9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672" y="3182754"/>
            <a:ext cx="1218599" cy="1572126"/>
          </a:xfrm>
          <a:prstGeom prst="rect">
            <a:avLst/>
          </a:prstGeom>
        </p:spPr>
      </p:pic>
      <p:sp>
        <p:nvSpPr>
          <p:cNvPr id="71" name="Google Shape;477;p39">
            <a:extLst>
              <a:ext uri="{FF2B5EF4-FFF2-40B4-BE49-F238E27FC236}">
                <a16:creationId xmlns:a16="http://schemas.microsoft.com/office/drawing/2014/main" id="{64E991C9-49BD-5148-9D88-A84990D782F1}"/>
              </a:ext>
            </a:extLst>
          </p:cNvPr>
          <p:cNvSpPr txBox="1">
            <a:spLocks/>
          </p:cNvSpPr>
          <p:nvPr/>
        </p:nvSpPr>
        <p:spPr>
          <a:xfrm>
            <a:off x="1140455" y="4754880"/>
            <a:ext cx="2056627" cy="37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Region Vs Charges</a:t>
            </a:r>
          </a:p>
        </p:txBody>
      </p:sp>
    </p:spTree>
    <p:extLst>
      <p:ext uri="{BB962C8B-B14F-4D97-AF65-F5344CB8AC3E}">
        <p14:creationId xmlns:p14="http://schemas.microsoft.com/office/powerpoint/2010/main" val="77054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45E1490-DA50-B044-985D-D7E9DA0B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604" y="1233390"/>
            <a:ext cx="3564396" cy="2673297"/>
          </a:xfrm>
          <a:prstGeom prst="rect">
            <a:avLst/>
          </a:prstGeom>
        </p:spPr>
      </p:pic>
      <p:grpSp>
        <p:nvGrpSpPr>
          <p:cNvPr id="328" name="Google Shape;328;p32"/>
          <p:cNvGrpSpPr/>
          <p:nvPr/>
        </p:nvGrpSpPr>
        <p:grpSpPr>
          <a:xfrm>
            <a:off x="401487" y="-3422"/>
            <a:ext cx="6557383" cy="5146922"/>
            <a:chOff x="-234" y="-3097"/>
            <a:chExt cx="6557383" cy="5146922"/>
          </a:xfrm>
        </p:grpSpPr>
        <p:sp>
          <p:nvSpPr>
            <p:cNvPr id="329" name="Google Shape;329;p32"/>
            <p:cNvSpPr/>
            <p:nvPr/>
          </p:nvSpPr>
          <p:spPr>
            <a:xfrm>
              <a:off x="-234" y="-118"/>
              <a:ext cx="6178631" cy="5143425"/>
            </a:xfrm>
            <a:custGeom>
              <a:avLst/>
              <a:gdLst/>
              <a:ahLst/>
              <a:cxnLst/>
              <a:rect l="l" t="t" r="r" b="b"/>
              <a:pathLst>
                <a:path w="97601" h="73391" extrusionOk="0">
                  <a:moveTo>
                    <a:pt x="0" y="0"/>
                  </a:moveTo>
                  <a:lnTo>
                    <a:pt x="0" y="73391"/>
                  </a:lnTo>
                  <a:lnTo>
                    <a:pt x="94741" y="73391"/>
                  </a:lnTo>
                  <a:lnTo>
                    <a:pt x="75889" y="38800"/>
                  </a:lnTo>
                  <a:lnTo>
                    <a:pt x="97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32"/>
            <p:cNvGrpSpPr/>
            <p:nvPr/>
          </p:nvGrpSpPr>
          <p:grpSpPr>
            <a:xfrm>
              <a:off x="3714585" y="-3097"/>
              <a:ext cx="2842564" cy="5146922"/>
              <a:chOff x="6659775" y="2014225"/>
              <a:chExt cx="555275" cy="1106175"/>
            </a:xfrm>
          </p:grpSpPr>
          <p:sp>
            <p:nvSpPr>
              <p:cNvPr id="331" name="Google Shape;331;p32"/>
              <p:cNvSpPr/>
              <p:nvPr/>
            </p:nvSpPr>
            <p:spPr>
              <a:xfrm>
                <a:off x="6737450" y="2014225"/>
                <a:ext cx="4020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2" h="44247" extrusionOk="0">
                    <a:moveTo>
                      <a:pt x="13004" y="0"/>
                    </a:moveTo>
                    <a:lnTo>
                      <a:pt x="0" y="23239"/>
                    </a:lnTo>
                    <a:lnTo>
                      <a:pt x="11443" y="44246"/>
                    </a:lnTo>
                    <a:lnTo>
                      <a:pt x="14545" y="44246"/>
                    </a:lnTo>
                    <a:lnTo>
                      <a:pt x="3088" y="23225"/>
                    </a:lnTo>
                    <a:lnTo>
                      <a:pt x="16082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6813100" y="2014225"/>
                <a:ext cx="401950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44247" extrusionOk="0">
                    <a:moveTo>
                      <a:pt x="13004" y="0"/>
                    </a:moveTo>
                    <a:lnTo>
                      <a:pt x="1" y="23239"/>
                    </a:lnTo>
                    <a:lnTo>
                      <a:pt x="11444" y="44246"/>
                    </a:lnTo>
                    <a:lnTo>
                      <a:pt x="14541" y="44246"/>
                    </a:lnTo>
                    <a:lnTo>
                      <a:pt x="3088" y="23225"/>
                    </a:lnTo>
                    <a:lnTo>
                      <a:pt x="160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6659775" y="2014225"/>
                <a:ext cx="402075" cy="1106175"/>
              </a:xfrm>
              <a:custGeom>
                <a:avLst/>
                <a:gdLst/>
                <a:ahLst/>
                <a:cxnLst/>
                <a:rect l="l" t="t" r="r" b="b"/>
                <a:pathLst>
                  <a:path w="16083" h="44247" extrusionOk="0">
                    <a:moveTo>
                      <a:pt x="13009" y="0"/>
                    </a:moveTo>
                    <a:lnTo>
                      <a:pt x="1" y="23239"/>
                    </a:lnTo>
                    <a:lnTo>
                      <a:pt x="11449" y="44246"/>
                    </a:lnTo>
                    <a:lnTo>
                      <a:pt x="14546" y="44246"/>
                    </a:lnTo>
                    <a:lnTo>
                      <a:pt x="3088" y="23225"/>
                    </a:lnTo>
                    <a:lnTo>
                      <a:pt x="160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5" name="Google Shape;335;p32"/>
          <p:cNvSpPr txBox="1">
            <a:spLocks noGrp="1"/>
          </p:cNvSpPr>
          <p:nvPr>
            <p:ph type="ctrTitle"/>
          </p:nvPr>
        </p:nvSpPr>
        <p:spPr>
          <a:xfrm>
            <a:off x="558369" y="1313138"/>
            <a:ext cx="5864866" cy="25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Linear </a:t>
            </a:r>
            <a:br>
              <a:rPr lang="en" sz="4800" dirty="0">
                <a:solidFill>
                  <a:schemeClr val="accent4"/>
                </a:solidFill>
              </a:rPr>
            </a:br>
            <a:r>
              <a:rPr lang="en" sz="4800" dirty="0">
                <a:solidFill>
                  <a:schemeClr val="accent4"/>
                </a:solidFill>
              </a:rPr>
              <a:t>Regression</a:t>
            </a:r>
            <a:br>
              <a:rPr lang="en" sz="4800" dirty="0">
                <a:solidFill>
                  <a:schemeClr val="accent4"/>
                </a:solidFill>
              </a:rPr>
            </a:br>
            <a:r>
              <a:rPr lang="en" sz="4800" dirty="0">
                <a:solidFill>
                  <a:schemeClr val="accent4"/>
                </a:solidFill>
              </a:rPr>
              <a:t>Model</a:t>
            </a:r>
            <a:endParaRPr sz="4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67939"/>
      </p:ext>
    </p:extLst>
  </p:cSld>
  <p:clrMapOvr>
    <a:masterClrMapping/>
  </p:clrMapOvr>
</p:sld>
</file>

<file path=ppt/theme/theme1.xml><?xml version="1.0" encoding="utf-8"?>
<a:theme xmlns:a="http://schemas.openxmlformats.org/drawingml/2006/main" name="Respiratory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3F3F3"/>
      </a:lt2>
      <a:accent1>
        <a:srgbClr val="5FC2AB"/>
      </a:accent1>
      <a:accent2>
        <a:srgbClr val="8BCFC2"/>
      </a:accent2>
      <a:accent3>
        <a:srgbClr val="A4D8CF"/>
      </a:accent3>
      <a:accent4>
        <a:srgbClr val="00C3B1"/>
      </a:accent4>
      <a:accent5>
        <a:srgbClr val="D9D9D9"/>
      </a:accent5>
      <a:accent6>
        <a:srgbClr val="E3E3E3"/>
      </a:accent6>
      <a:hlink>
        <a:srgbClr val="5FC2A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728</Words>
  <Application>Microsoft Macintosh PowerPoint</Application>
  <PresentationFormat>On-screen Show (16:9)</PresentationFormat>
  <Paragraphs>87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Wingdings</vt:lpstr>
      <vt:lpstr>Roboto Condensed</vt:lpstr>
      <vt:lpstr>Respiratory Clinical Case by Slidesgo</vt:lpstr>
      <vt:lpstr>Predicting Medical Insurance Premium</vt:lpstr>
      <vt:lpstr>Table of Contents</vt:lpstr>
      <vt:lpstr>Health Insurance Coverage in the United States: 2019</vt:lpstr>
      <vt:lpstr>How do most Americans get their health insurance?</vt:lpstr>
      <vt:lpstr>Goal: To Help People Compare and Choose the Right Health Plan </vt:lpstr>
      <vt:lpstr>Understanding the data </vt:lpstr>
      <vt:lpstr>Explanatory  Data Analysis</vt:lpstr>
      <vt:lpstr>Plots</vt:lpstr>
      <vt:lpstr>Linear  Regression Model</vt:lpstr>
      <vt:lpstr>Linear Regression Model </vt:lpstr>
      <vt:lpstr>Support Vector Regression Model</vt:lpstr>
      <vt:lpstr>Support Vector Regression Model</vt:lpstr>
      <vt:lpstr>XGBoost Model</vt:lpstr>
      <vt:lpstr>XGBoost Model </vt:lpstr>
      <vt:lpstr>Tuning XGBoost Model using Random Search </vt:lpstr>
      <vt:lpstr>Future Steps</vt:lpstr>
      <vt:lpstr>PowerPoint Presentation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Medical Insurance Premium</dc:title>
  <cp:lastModifiedBy>Vivek Narayan</cp:lastModifiedBy>
  <cp:revision>38</cp:revision>
  <dcterms:modified xsi:type="dcterms:W3CDTF">2020-10-23T23:51:34Z</dcterms:modified>
</cp:coreProperties>
</file>